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4" r:id="rId1"/>
  </p:sldMasterIdLst>
  <p:notesMasterIdLst>
    <p:notesMasterId r:id="rId28"/>
  </p:notesMasterIdLst>
  <p:handoutMasterIdLst>
    <p:handoutMasterId r:id="rId29"/>
  </p:handoutMasterIdLst>
  <p:sldIdLst>
    <p:sldId id="257" r:id="rId2"/>
    <p:sldId id="260" r:id="rId3"/>
    <p:sldId id="258" r:id="rId4"/>
    <p:sldId id="259" r:id="rId5"/>
    <p:sldId id="302" r:id="rId6"/>
    <p:sldId id="307" r:id="rId7"/>
    <p:sldId id="306" r:id="rId8"/>
    <p:sldId id="304" r:id="rId9"/>
    <p:sldId id="305" r:id="rId10"/>
    <p:sldId id="295" r:id="rId11"/>
    <p:sldId id="297" r:id="rId12"/>
    <p:sldId id="298" r:id="rId13"/>
    <p:sldId id="293" r:id="rId14"/>
    <p:sldId id="281" r:id="rId15"/>
    <p:sldId id="274" r:id="rId16"/>
    <p:sldId id="279" r:id="rId17"/>
    <p:sldId id="283" r:id="rId18"/>
    <p:sldId id="276" r:id="rId19"/>
    <p:sldId id="261" r:id="rId20"/>
    <p:sldId id="262" r:id="rId21"/>
    <p:sldId id="267" r:id="rId22"/>
    <p:sldId id="310" r:id="rId23"/>
    <p:sldId id="308" r:id="rId24"/>
    <p:sldId id="309" r:id="rId25"/>
    <p:sldId id="311" r:id="rId26"/>
    <p:sldId id="264" r:id="rId27"/>
  </p:sldIdLst>
  <p:sldSz cx="9144000" cy="6858000" type="screen4x3"/>
  <p:notesSz cx="7077075" cy="93694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2362" autoAdjust="0"/>
  </p:normalViewPr>
  <p:slideViewPr>
    <p:cSldViewPr snapToGrid="0" snapToObjects="1">
      <p:cViewPr>
        <p:scale>
          <a:sx n="90" d="100"/>
          <a:sy n="90" d="100"/>
        </p:scale>
        <p:origin x="-816" y="822"/>
      </p:cViewPr>
      <p:guideLst>
        <p:guide orient="horz" pos="2160"/>
        <p:guide pos="2880"/>
      </p:guideLst>
    </p:cSldViewPr>
  </p:slideViewPr>
  <p:notesTextViewPr>
    <p:cViewPr>
      <p:scale>
        <a:sx n="100" d="100"/>
        <a:sy n="100" d="100"/>
      </p:scale>
      <p:origin x="0" y="0"/>
    </p:cViewPr>
  </p:notesTextViewPr>
  <p:notesViewPr>
    <p:cSldViewPr snapToGrid="0" snapToObjects="1">
      <p:cViewPr>
        <p:scale>
          <a:sx n="90" d="100"/>
          <a:sy n="90" d="100"/>
        </p:scale>
        <p:origin x="-2052" y="2034"/>
      </p:cViewPr>
      <p:guideLst>
        <p:guide orient="horz" pos="2951"/>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471"/>
          </a:xfrm>
          <a:prstGeom prst="rect">
            <a:avLst/>
          </a:prstGeom>
        </p:spPr>
        <p:txBody>
          <a:bodyPr vert="horz" lIns="93973" tIns="46986" rIns="93973" bIns="46986"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8471"/>
          </a:xfrm>
          <a:prstGeom prst="rect">
            <a:avLst/>
          </a:prstGeom>
        </p:spPr>
        <p:txBody>
          <a:bodyPr vert="horz" lIns="93973" tIns="46986" rIns="93973" bIns="46986" rtlCol="0"/>
          <a:lstStyle>
            <a:lvl1pPr algn="r">
              <a:defRPr sz="1200"/>
            </a:lvl1pPr>
          </a:lstStyle>
          <a:p>
            <a:r>
              <a:rPr lang="en-US" smtClean="0"/>
              <a:t>3/22/2013</a:t>
            </a:r>
            <a:endParaRPr lang="en-US"/>
          </a:p>
        </p:txBody>
      </p:sp>
      <p:sp>
        <p:nvSpPr>
          <p:cNvPr id="4" name="Footer Placeholder 3"/>
          <p:cNvSpPr>
            <a:spLocks noGrp="1"/>
          </p:cNvSpPr>
          <p:nvPr>
            <p:ph type="ftr" sz="quarter" idx="2"/>
          </p:nvPr>
        </p:nvSpPr>
        <p:spPr>
          <a:xfrm>
            <a:off x="0" y="8899328"/>
            <a:ext cx="3066733" cy="468471"/>
          </a:xfrm>
          <a:prstGeom prst="rect">
            <a:avLst/>
          </a:prstGeom>
        </p:spPr>
        <p:txBody>
          <a:bodyPr vert="horz" lIns="93973" tIns="46986" rIns="93973" bIns="46986"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9328"/>
            <a:ext cx="3066733" cy="468471"/>
          </a:xfrm>
          <a:prstGeom prst="rect">
            <a:avLst/>
          </a:prstGeom>
        </p:spPr>
        <p:txBody>
          <a:bodyPr vert="horz" lIns="93973" tIns="46986" rIns="93973" bIns="46986" rtlCol="0" anchor="b"/>
          <a:lstStyle>
            <a:lvl1pPr algn="r">
              <a:defRPr sz="1200"/>
            </a:lvl1pPr>
          </a:lstStyle>
          <a:p>
            <a:fld id="{660648F6-E817-4CD3-B444-AF93F0413819}" type="slidenum">
              <a:rPr lang="en-US" smtClean="0"/>
              <a:t>‹#›</a:t>
            </a:fld>
            <a:endParaRPr lang="en-US"/>
          </a:p>
        </p:txBody>
      </p:sp>
    </p:spTree>
    <p:extLst>
      <p:ext uri="{BB962C8B-B14F-4D97-AF65-F5344CB8AC3E}">
        <p14:creationId xmlns:p14="http://schemas.microsoft.com/office/powerpoint/2010/main" val="340277500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471"/>
          </a:xfrm>
          <a:prstGeom prst="rect">
            <a:avLst/>
          </a:prstGeom>
        </p:spPr>
        <p:txBody>
          <a:bodyPr vert="horz" lIns="93973" tIns="46986" rIns="93973" bIns="46986" rtlCol="0"/>
          <a:lstStyle>
            <a:lvl1pPr algn="l">
              <a:defRPr sz="1200"/>
            </a:lvl1pPr>
          </a:lstStyle>
          <a:p>
            <a:endParaRPr lang="en-US"/>
          </a:p>
        </p:txBody>
      </p:sp>
      <p:sp>
        <p:nvSpPr>
          <p:cNvPr id="3" name="Date Placeholder 2"/>
          <p:cNvSpPr>
            <a:spLocks noGrp="1"/>
          </p:cNvSpPr>
          <p:nvPr>
            <p:ph type="dt" idx="1"/>
          </p:nvPr>
        </p:nvSpPr>
        <p:spPr>
          <a:xfrm>
            <a:off x="4008705" y="0"/>
            <a:ext cx="3066733" cy="468471"/>
          </a:xfrm>
          <a:prstGeom prst="rect">
            <a:avLst/>
          </a:prstGeom>
        </p:spPr>
        <p:txBody>
          <a:bodyPr vert="horz" lIns="93973" tIns="46986" rIns="93973" bIns="46986" rtlCol="0"/>
          <a:lstStyle>
            <a:lvl1pPr algn="r">
              <a:defRPr sz="1200"/>
            </a:lvl1pPr>
          </a:lstStyle>
          <a:p>
            <a:r>
              <a:rPr lang="en-US" smtClean="0"/>
              <a:t>3/22/2013</a:t>
            </a:r>
            <a:endParaRPr lang="en-US"/>
          </a:p>
        </p:txBody>
      </p:sp>
      <p:sp>
        <p:nvSpPr>
          <p:cNvPr id="4" name="Slide Image Placeholder 3"/>
          <p:cNvSpPr>
            <a:spLocks noGrp="1" noRot="1" noChangeAspect="1"/>
          </p:cNvSpPr>
          <p:nvPr>
            <p:ph type="sldImg" idx="2"/>
          </p:nvPr>
        </p:nvSpPr>
        <p:spPr>
          <a:xfrm>
            <a:off x="1196975" y="703263"/>
            <a:ext cx="4683125" cy="3513137"/>
          </a:xfrm>
          <a:prstGeom prst="rect">
            <a:avLst/>
          </a:prstGeom>
          <a:noFill/>
          <a:ln w="12700">
            <a:solidFill>
              <a:prstClr val="black"/>
            </a:solidFill>
          </a:ln>
        </p:spPr>
        <p:txBody>
          <a:bodyPr vert="horz" lIns="93973" tIns="46986" rIns="93973" bIns="46986" rtlCol="0" anchor="ctr"/>
          <a:lstStyle/>
          <a:p>
            <a:endParaRPr lang="en-US"/>
          </a:p>
        </p:txBody>
      </p:sp>
      <p:sp>
        <p:nvSpPr>
          <p:cNvPr id="5" name="Notes Placeholder 4"/>
          <p:cNvSpPr>
            <a:spLocks noGrp="1"/>
          </p:cNvSpPr>
          <p:nvPr>
            <p:ph type="body" sz="quarter" idx="3"/>
          </p:nvPr>
        </p:nvSpPr>
        <p:spPr>
          <a:xfrm>
            <a:off x="707708" y="4450477"/>
            <a:ext cx="5661660" cy="4216241"/>
          </a:xfrm>
          <a:prstGeom prst="rect">
            <a:avLst/>
          </a:prstGeom>
        </p:spPr>
        <p:txBody>
          <a:bodyPr vert="horz" lIns="93973" tIns="46986" rIns="93973" bIns="469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9328"/>
            <a:ext cx="3066733" cy="468471"/>
          </a:xfrm>
          <a:prstGeom prst="rect">
            <a:avLst/>
          </a:prstGeom>
        </p:spPr>
        <p:txBody>
          <a:bodyPr vert="horz" lIns="93973" tIns="46986" rIns="93973" bIns="46986"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9328"/>
            <a:ext cx="3066733" cy="468471"/>
          </a:xfrm>
          <a:prstGeom prst="rect">
            <a:avLst/>
          </a:prstGeom>
        </p:spPr>
        <p:txBody>
          <a:bodyPr vert="horz" lIns="93973" tIns="46986" rIns="93973" bIns="46986" rtlCol="0" anchor="b"/>
          <a:lstStyle>
            <a:lvl1pPr algn="r">
              <a:defRPr sz="1200"/>
            </a:lvl1pPr>
          </a:lstStyle>
          <a:p>
            <a:fld id="{8301A1CE-9B9B-1841-BB50-2FBDD0E5FC81}" type="slidenum">
              <a:rPr lang="en-US" smtClean="0"/>
              <a:t>‹#›</a:t>
            </a:fld>
            <a:endParaRPr lang="en-US"/>
          </a:p>
        </p:txBody>
      </p:sp>
    </p:spTree>
    <p:extLst>
      <p:ext uri="{BB962C8B-B14F-4D97-AF65-F5344CB8AC3E}">
        <p14:creationId xmlns:p14="http://schemas.microsoft.com/office/powerpoint/2010/main" val="4061297479"/>
      </p:ext>
    </p:extLst>
  </p:cSld>
  <p:clrMap bg1="lt1" tx1="dk1" bg2="lt2" tx2="dk2" accent1="accent1" accent2="accent2" accent3="accent3" accent4="accent4" accent5="accent5" accent6="accent6" hlink="hlink" folHlink="folHlink"/>
  <p:hf hdr="0"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8" Type="http://schemas.openxmlformats.org/officeDocument/2006/relationships/hyperlink" Target="http://en.wikipedia.org/wiki/Holism" TargetMode="External"/><Relationship Id="rId13" Type="http://schemas.openxmlformats.org/officeDocument/2006/relationships/image" Target="../media/image7.png"/><Relationship Id="rId3" Type="http://schemas.openxmlformats.org/officeDocument/2006/relationships/hyperlink" Target="http://en.wikipedia.org/wiki/Education" TargetMode="External"/><Relationship Id="rId7" Type="http://schemas.openxmlformats.org/officeDocument/2006/relationships/hyperlink" Target="http://en.wikipedia.org/wiki/Bloom's_taxonomy#cite_note-7" TargetMode="External"/><Relationship Id="rId12" Type="http://schemas.openxmlformats.org/officeDocument/2006/relationships/hyperlink" Target="//upload.wikimedia.org/wikipedia/commons/9/9e/BloomsCognitiveDomain.svg"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en.wikipedia.org/wiki/Psychomotor_learning" TargetMode="External"/><Relationship Id="rId11" Type="http://schemas.openxmlformats.org/officeDocument/2006/relationships/image" Target="../media/image6.png"/><Relationship Id="rId5" Type="http://schemas.openxmlformats.org/officeDocument/2006/relationships/hyperlink" Target="http://en.wikipedia.org/wiki/Affective" TargetMode="External"/><Relationship Id="rId10" Type="http://schemas.openxmlformats.org/officeDocument/2006/relationships/hyperlink" Target="http://en.wikipedia.org/wiki/File:BloomsCognitiveDomain.svg" TargetMode="External"/><Relationship Id="rId4" Type="http://schemas.openxmlformats.org/officeDocument/2006/relationships/hyperlink" Target="http://en.wikipedia.org/wiki/Cognitive" TargetMode="External"/><Relationship Id="rId9" Type="http://schemas.openxmlformats.org/officeDocument/2006/relationships/hyperlink" Target="http://en.wikipedia.org/wiki/Bloom's_taxonomy#cite_note-Bloom1-1"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Tahoma" charset="0"/>
                <a:ea typeface="ＭＳ Ｐゴシック" charset="0"/>
                <a:cs typeface="Arial" charset="0"/>
              </a:defRPr>
            </a:lvl1pPr>
            <a:lvl2pPr marL="749252" indent="-288173">
              <a:defRPr>
                <a:solidFill>
                  <a:schemeClr val="tx1"/>
                </a:solidFill>
                <a:latin typeface="Tahoma" charset="0"/>
                <a:ea typeface="Arial" charset="0"/>
                <a:cs typeface="Arial" charset="0"/>
              </a:defRPr>
            </a:lvl2pPr>
            <a:lvl3pPr marL="1152695" indent="-230539">
              <a:defRPr>
                <a:solidFill>
                  <a:schemeClr val="tx1"/>
                </a:solidFill>
                <a:latin typeface="Tahoma" charset="0"/>
                <a:ea typeface="Arial" charset="0"/>
                <a:cs typeface="Arial" charset="0"/>
              </a:defRPr>
            </a:lvl3pPr>
            <a:lvl4pPr marL="1613773" indent="-230539">
              <a:defRPr>
                <a:solidFill>
                  <a:schemeClr val="tx1"/>
                </a:solidFill>
                <a:latin typeface="Tahoma" charset="0"/>
                <a:ea typeface="Arial" charset="0"/>
                <a:cs typeface="Arial" charset="0"/>
              </a:defRPr>
            </a:lvl4pPr>
            <a:lvl5pPr marL="2074851" indent="-230539">
              <a:defRPr>
                <a:solidFill>
                  <a:schemeClr val="tx1"/>
                </a:solidFill>
                <a:latin typeface="Tahoma" charset="0"/>
                <a:ea typeface="Arial" charset="0"/>
                <a:cs typeface="Arial" charset="0"/>
              </a:defRPr>
            </a:lvl5pPr>
            <a:lvl6pPr marL="2535929" indent="-230539" eaLnBrk="0" fontAlgn="base" hangingPunct="0">
              <a:spcBef>
                <a:spcPct val="0"/>
              </a:spcBef>
              <a:spcAft>
                <a:spcPct val="0"/>
              </a:spcAft>
              <a:defRPr>
                <a:solidFill>
                  <a:schemeClr val="tx1"/>
                </a:solidFill>
                <a:latin typeface="Tahoma" charset="0"/>
                <a:ea typeface="Arial" charset="0"/>
                <a:cs typeface="Arial" charset="0"/>
              </a:defRPr>
            </a:lvl6pPr>
            <a:lvl7pPr marL="2997006" indent="-230539" eaLnBrk="0" fontAlgn="base" hangingPunct="0">
              <a:spcBef>
                <a:spcPct val="0"/>
              </a:spcBef>
              <a:spcAft>
                <a:spcPct val="0"/>
              </a:spcAft>
              <a:defRPr>
                <a:solidFill>
                  <a:schemeClr val="tx1"/>
                </a:solidFill>
                <a:latin typeface="Tahoma" charset="0"/>
                <a:ea typeface="Arial" charset="0"/>
                <a:cs typeface="Arial" charset="0"/>
              </a:defRPr>
            </a:lvl7pPr>
            <a:lvl8pPr marL="3458085" indent="-230539" eaLnBrk="0" fontAlgn="base" hangingPunct="0">
              <a:spcBef>
                <a:spcPct val="0"/>
              </a:spcBef>
              <a:spcAft>
                <a:spcPct val="0"/>
              </a:spcAft>
              <a:defRPr>
                <a:solidFill>
                  <a:schemeClr val="tx1"/>
                </a:solidFill>
                <a:latin typeface="Tahoma" charset="0"/>
                <a:ea typeface="Arial" charset="0"/>
                <a:cs typeface="Arial" charset="0"/>
              </a:defRPr>
            </a:lvl8pPr>
            <a:lvl9pPr marL="3919163" indent="-230539" eaLnBrk="0" fontAlgn="base" hangingPunct="0">
              <a:spcBef>
                <a:spcPct val="0"/>
              </a:spcBef>
              <a:spcAft>
                <a:spcPct val="0"/>
              </a:spcAft>
              <a:defRPr>
                <a:solidFill>
                  <a:schemeClr val="tx1"/>
                </a:solidFill>
                <a:latin typeface="Tahoma" charset="0"/>
                <a:ea typeface="Arial" charset="0"/>
                <a:cs typeface="Arial" charset="0"/>
              </a:defRPr>
            </a:lvl9pPr>
          </a:lstStyle>
          <a:p>
            <a:fld id="{ACC0FFD9-28F6-E44D-A029-2CFB798B7222}" type="slidenum">
              <a:rPr lang="en-US">
                <a:latin typeface="Arial" charset="0"/>
              </a:rPr>
              <a:pPr/>
              <a:t>1</a:t>
            </a:fld>
            <a:endParaRPr lang="en-US" dirty="0">
              <a:latin typeface="Arial"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endParaRPr lang="en-US" dirty="0"/>
          </a:p>
        </p:txBody>
      </p:sp>
      <p:sp>
        <p:nvSpPr>
          <p:cNvPr id="2" name="Date Placeholder 1"/>
          <p:cNvSpPr>
            <a:spLocks noGrp="1"/>
          </p:cNvSpPr>
          <p:nvPr>
            <p:ph type="dt" idx="10"/>
          </p:nvPr>
        </p:nvSpPr>
        <p:spPr/>
        <p:txBody>
          <a:bodyPr/>
          <a:lstStyle/>
          <a:p>
            <a:r>
              <a:rPr lang="en-US" dirty="0" smtClean="0"/>
              <a:t>3/22/2013</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dirty="0"/>
              <a:t>These type of questions call upon us to talk about not just what we know but how we know it and how we validate( confirm) our knowing. This process calls upon us to become reflective about why we know and how we know  and to be able to establish criteria for knowing and to be able to communicate these criteria</a:t>
            </a:r>
          </a:p>
        </p:txBody>
      </p:sp>
      <p:sp>
        <p:nvSpPr>
          <p:cNvPr id="4" name="Date Placeholder 3"/>
          <p:cNvSpPr>
            <a:spLocks noGrp="1"/>
          </p:cNvSpPr>
          <p:nvPr>
            <p:ph type="dt" idx="10"/>
          </p:nvPr>
        </p:nvSpPr>
        <p:spPr/>
        <p:txBody>
          <a:bodyPr/>
          <a:lstStyle/>
          <a:p>
            <a:r>
              <a:rPr lang="en-US" smtClean="0"/>
              <a:t>3/22/2013</a:t>
            </a:r>
            <a:endParaRPr lang="en-US"/>
          </a:p>
        </p:txBody>
      </p:sp>
      <p:sp>
        <p:nvSpPr>
          <p:cNvPr id="5" name="Slide Number Placeholder 4"/>
          <p:cNvSpPr>
            <a:spLocks noGrp="1"/>
          </p:cNvSpPr>
          <p:nvPr>
            <p:ph type="sldNum" sz="quarter" idx="11"/>
          </p:nvPr>
        </p:nvSpPr>
        <p:spPr/>
        <p:txBody>
          <a:bodyPr/>
          <a:lstStyle/>
          <a:p>
            <a:fld id="{8301A1CE-9B9B-1841-BB50-2FBDD0E5FC81}" type="slidenum">
              <a:rPr lang="en-US" smtClean="0"/>
              <a:t>10</a:t>
            </a:fld>
            <a:endParaRPr lang="en-US"/>
          </a:p>
        </p:txBody>
      </p:sp>
    </p:spTree>
    <p:extLst>
      <p:ext uri="{BB962C8B-B14F-4D97-AF65-F5344CB8AC3E}">
        <p14:creationId xmlns:p14="http://schemas.microsoft.com/office/powerpoint/2010/main" val="4093048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John Dewey told us “thinking is doing” and we must give learners the challenge of thinking but also the challenge of doing something with their thinking. Further, me need to give them feedback  and assessment that their thinking is working and working effectively. When we only give them closure assessment in the form of unit and final test, we emphasize what they know but not how they know, how they validate their knowing, and how they apply their knowing. PBL must emphasize situational, or as-needed assessment, and must do it in an authentic manner.</a:t>
            </a:r>
          </a:p>
          <a:p>
            <a:endParaRPr lang="en-US" dirty="0"/>
          </a:p>
        </p:txBody>
      </p:sp>
      <p:sp>
        <p:nvSpPr>
          <p:cNvPr id="4" name="Date Placeholder 3"/>
          <p:cNvSpPr>
            <a:spLocks noGrp="1"/>
          </p:cNvSpPr>
          <p:nvPr>
            <p:ph type="dt" idx="10"/>
          </p:nvPr>
        </p:nvSpPr>
        <p:spPr/>
        <p:txBody>
          <a:bodyPr/>
          <a:lstStyle/>
          <a:p>
            <a:r>
              <a:rPr lang="en-US" smtClean="0"/>
              <a:t>3/22/2013</a:t>
            </a:r>
            <a:endParaRPr lang="en-US"/>
          </a:p>
        </p:txBody>
      </p:sp>
      <p:sp>
        <p:nvSpPr>
          <p:cNvPr id="5" name="Slide Number Placeholder 4"/>
          <p:cNvSpPr>
            <a:spLocks noGrp="1"/>
          </p:cNvSpPr>
          <p:nvPr>
            <p:ph type="sldNum" sz="quarter" idx="11"/>
          </p:nvPr>
        </p:nvSpPr>
        <p:spPr/>
        <p:txBody>
          <a:bodyPr/>
          <a:lstStyle/>
          <a:p>
            <a:fld id="{8301A1CE-9B9B-1841-BB50-2FBDD0E5FC81}" type="slidenum">
              <a:rPr lang="en-US" smtClean="0"/>
              <a:t>11</a:t>
            </a:fld>
            <a:endParaRPr lang="en-US"/>
          </a:p>
        </p:txBody>
      </p:sp>
    </p:spTree>
    <p:extLst>
      <p:ext uri="{BB962C8B-B14F-4D97-AF65-F5344CB8AC3E}">
        <p14:creationId xmlns:p14="http://schemas.microsoft.com/office/powerpoint/2010/main" val="9697203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refers to a classification of the different objectives that </a:t>
            </a:r>
            <a:r>
              <a:rPr lang="en-US" dirty="0">
                <a:hlinkClick r:id="rId3" tooltip="Education"/>
              </a:rPr>
              <a:t>educators</a:t>
            </a:r>
            <a:r>
              <a:rPr lang="en-US" dirty="0"/>
              <a:t> set for students (learning objectives). Bloom's taxonomy divides educational objectives into three "domains": </a:t>
            </a:r>
            <a:r>
              <a:rPr lang="en-US" dirty="0">
                <a:hlinkClick r:id="rId4" tooltip="Cognitive"/>
              </a:rPr>
              <a:t>Cognitive</a:t>
            </a:r>
            <a:r>
              <a:rPr lang="en-US" dirty="0"/>
              <a:t>, </a:t>
            </a:r>
            <a:r>
              <a:rPr lang="en-US" dirty="0">
                <a:hlinkClick r:id="rId5" tooltip="Affective"/>
              </a:rPr>
              <a:t>Affective</a:t>
            </a:r>
            <a:r>
              <a:rPr lang="en-US" dirty="0"/>
              <a:t>, and </a:t>
            </a:r>
            <a:r>
              <a:rPr lang="en-US" dirty="0">
                <a:hlinkClick r:id="rId6" tooltip="Psychomotor learning"/>
              </a:rPr>
              <a:t>Psychomotor</a:t>
            </a:r>
            <a:r>
              <a:rPr lang="en-US" dirty="0"/>
              <a:t> (sometimes loosely described as </a:t>
            </a:r>
            <a:r>
              <a:rPr lang="en-US" i="1" dirty="0"/>
              <a:t>knowing/head</a:t>
            </a:r>
            <a:r>
              <a:rPr lang="en-US" dirty="0"/>
              <a:t>, </a:t>
            </a:r>
            <a:r>
              <a:rPr lang="en-US" i="1" dirty="0"/>
              <a:t>feeling/heart</a:t>
            </a:r>
            <a:r>
              <a:rPr lang="en-US" dirty="0"/>
              <a:t> and </a:t>
            </a:r>
            <a:r>
              <a:rPr lang="en-US" i="1" dirty="0"/>
              <a:t>doing/hands</a:t>
            </a:r>
            <a:r>
              <a:rPr lang="en-US" dirty="0"/>
              <a:t> respectively). Within the domains, learning at the higher levels is dependent on having attained prerequisite knowledge and skills at lower levels.</a:t>
            </a:r>
            <a:r>
              <a:rPr lang="en-US" baseline="30000" dirty="0">
                <a:hlinkClick r:id="rId7"/>
              </a:rPr>
              <a:t>[7]</a:t>
            </a:r>
            <a:r>
              <a:rPr lang="en-US" dirty="0"/>
              <a:t> A goal of Bloom's taxonomy is to motivate educators to focus on all three domains, creating a more </a:t>
            </a:r>
            <a:r>
              <a:rPr lang="en-US" dirty="0">
                <a:hlinkClick r:id="rId8" tooltip="Holism"/>
              </a:rPr>
              <a:t>holistic</a:t>
            </a:r>
            <a:r>
              <a:rPr lang="en-US" dirty="0"/>
              <a:t> form of education.</a:t>
            </a:r>
            <a:r>
              <a:rPr lang="en-US" baseline="30000" dirty="0">
                <a:hlinkClick r:id="rId9"/>
              </a:rPr>
              <a:t>[1]</a:t>
            </a:r>
            <a:endParaRPr lang="en-US" dirty="0"/>
          </a:p>
          <a:p>
            <a:r>
              <a:rPr lang="en-US" dirty="0"/>
              <a:t>A revised version of the taxonomy was created in </a:t>
            </a:r>
            <a:r>
              <a:rPr lang="en-US" dirty="0" smtClean="0"/>
              <a:t>2000.</a:t>
            </a:r>
            <a:endParaRPr lang="en-US" dirty="0" smtClean="0"/>
          </a:p>
          <a:p>
            <a:endParaRPr lang="en-US" dirty="0"/>
          </a:p>
          <a:p>
            <a:r>
              <a:rPr lang="en-US" dirty="0"/>
              <a:t>Categories in the cognitive domain of Bloom's taxonomy (Anderson &amp; </a:t>
            </a:r>
            <a:r>
              <a:rPr lang="en-US" dirty="0" err="1"/>
              <a:t>Krathwohl</a:t>
            </a:r>
            <a:r>
              <a:rPr lang="en-US" dirty="0"/>
              <a:t>, 2001)</a:t>
            </a:r>
          </a:p>
          <a:p>
            <a:endParaRPr lang="en-US" dirty="0" smtClean="0"/>
          </a:p>
          <a:p>
            <a:endParaRPr lang="en-US" dirty="0" smtClean="0"/>
          </a:p>
          <a:p>
            <a:endParaRPr lang="en-US" dirty="0"/>
          </a:p>
          <a:p>
            <a:endParaRPr lang="en-US" dirty="0"/>
          </a:p>
        </p:txBody>
      </p:sp>
      <p:sp>
        <p:nvSpPr>
          <p:cNvPr id="4" name="Date Placeholder 3"/>
          <p:cNvSpPr>
            <a:spLocks noGrp="1"/>
          </p:cNvSpPr>
          <p:nvPr>
            <p:ph type="dt" idx="10"/>
          </p:nvPr>
        </p:nvSpPr>
        <p:spPr/>
        <p:txBody>
          <a:bodyPr/>
          <a:lstStyle/>
          <a:p>
            <a:r>
              <a:rPr lang="en-US" smtClean="0"/>
              <a:t>3/22/2013</a:t>
            </a:r>
            <a:endParaRPr lang="en-US"/>
          </a:p>
        </p:txBody>
      </p:sp>
      <p:sp>
        <p:nvSpPr>
          <p:cNvPr id="5" name="Slide Number Placeholder 4"/>
          <p:cNvSpPr>
            <a:spLocks noGrp="1"/>
          </p:cNvSpPr>
          <p:nvPr>
            <p:ph type="sldNum" sz="quarter" idx="11"/>
          </p:nvPr>
        </p:nvSpPr>
        <p:spPr/>
        <p:txBody>
          <a:bodyPr/>
          <a:lstStyle/>
          <a:p>
            <a:fld id="{8301A1CE-9B9B-1841-BB50-2FBDD0E5FC81}" type="slidenum">
              <a:rPr lang="en-US" smtClean="0"/>
              <a:t>12</a:t>
            </a:fld>
            <a:endParaRPr lang="en-US"/>
          </a:p>
        </p:txBody>
      </p:sp>
      <p:pic>
        <p:nvPicPr>
          <p:cNvPr id="6" name="Picture 5" descr="http://upload.wikimedia.org/wikipedia/commons/thumb/9/9e/BloomsCognitiveDomain.svg/250px-BloomsCognitiveDomain.svg.png">
            <a:hlinkClick r:id="rId10"/>
          </p:cNvPr>
          <p:cNvPicPr/>
          <p:nvPr/>
        </p:nvPicPr>
        <p:blipFill>
          <a:blip r:embed="rId11">
            <a:extLst>
              <a:ext uri="{28A0092B-C50C-407E-A947-70E740481C1C}">
                <a14:useLocalDpi xmlns:a14="http://schemas.microsoft.com/office/drawing/2010/main" val="0"/>
              </a:ext>
            </a:extLst>
          </a:blip>
          <a:srcRect/>
          <a:stretch>
            <a:fillRect/>
          </a:stretch>
        </p:blipFill>
        <p:spPr bwMode="auto">
          <a:xfrm>
            <a:off x="2347912" y="6200229"/>
            <a:ext cx="2381250" cy="1945005"/>
          </a:xfrm>
          <a:prstGeom prst="rect">
            <a:avLst/>
          </a:prstGeom>
          <a:noFill/>
          <a:ln>
            <a:noFill/>
          </a:ln>
        </p:spPr>
      </p:pic>
      <p:pic>
        <p:nvPicPr>
          <p:cNvPr id="1026" name="Picture 2" descr="File:BloomsCognitiveDomain.svg">
            <a:hlinkClick r:id="rId12"/>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39725" y="-5225128"/>
            <a:ext cx="6219825" cy="5067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90350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dirty="0"/>
              <a:t>“linchpin” ideas- an idea that is essential for </a:t>
            </a:r>
            <a:r>
              <a:rPr lang="en-US" sz="2400" dirty="0" smtClean="0"/>
              <a:t>understanding </a:t>
            </a:r>
            <a:r>
              <a:rPr lang="en-US" sz="2400" dirty="0"/>
              <a:t>, </a:t>
            </a:r>
            <a:r>
              <a:rPr lang="en-US" sz="2400" dirty="0" smtClean="0"/>
              <a:t>without </a:t>
            </a:r>
            <a:r>
              <a:rPr lang="en-US" sz="2400" dirty="0"/>
              <a:t>which the student cannot go anywhere- without linchpin ideas with lasting value, students may be left with easily forgotten fragments of knowledge (Understanding by Design Expanded 2</a:t>
            </a:r>
            <a:r>
              <a:rPr lang="en-US" sz="2400" baseline="30000" dirty="0"/>
              <a:t>nd</a:t>
            </a:r>
            <a:r>
              <a:rPr lang="en-US" sz="2400" dirty="0"/>
              <a:t> Edition, Wiggin and </a:t>
            </a:r>
            <a:r>
              <a:rPr lang="en-US" sz="2400" dirty="0" err="1"/>
              <a:t>McTighe</a:t>
            </a:r>
            <a:r>
              <a:rPr lang="en-US" sz="2400" dirty="0"/>
              <a:t>, ASCD, Alexandria, VA ,2005)</a:t>
            </a:r>
          </a:p>
          <a:p>
            <a:endParaRPr lang="en-US" sz="2400" dirty="0"/>
          </a:p>
        </p:txBody>
      </p:sp>
      <p:sp>
        <p:nvSpPr>
          <p:cNvPr id="4" name="Date Placeholder 3"/>
          <p:cNvSpPr>
            <a:spLocks noGrp="1"/>
          </p:cNvSpPr>
          <p:nvPr>
            <p:ph type="dt" idx="10"/>
          </p:nvPr>
        </p:nvSpPr>
        <p:spPr/>
        <p:txBody>
          <a:bodyPr/>
          <a:lstStyle/>
          <a:p>
            <a:r>
              <a:rPr lang="en-US" smtClean="0"/>
              <a:t>3/22/2013</a:t>
            </a:r>
            <a:endParaRPr lang="en-US"/>
          </a:p>
        </p:txBody>
      </p:sp>
      <p:sp>
        <p:nvSpPr>
          <p:cNvPr id="5" name="Slide Number Placeholder 4"/>
          <p:cNvSpPr>
            <a:spLocks noGrp="1"/>
          </p:cNvSpPr>
          <p:nvPr>
            <p:ph type="sldNum" sz="quarter" idx="11"/>
          </p:nvPr>
        </p:nvSpPr>
        <p:spPr/>
        <p:txBody>
          <a:bodyPr/>
          <a:lstStyle/>
          <a:p>
            <a:fld id="{8301A1CE-9B9B-1841-BB50-2FBDD0E5FC81}" type="slidenum">
              <a:rPr lang="en-US" smtClean="0"/>
              <a:t>14</a:t>
            </a:fld>
            <a:endParaRPr lang="en-US"/>
          </a:p>
        </p:txBody>
      </p:sp>
    </p:spTree>
    <p:extLst>
      <p:ext uri="{BB962C8B-B14F-4D97-AF65-F5344CB8AC3E}">
        <p14:creationId xmlns:p14="http://schemas.microsoft.com/office/powerpoint/2010/main" val="10208236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xfrm>
            <a:off x="769248" y="4607915"/>
            <a:ext cx="5660378" cy="4215922"/>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r>
              <a:rPr lang="en-US" sz="1400" dirty="0"/>
              <a:t>This section considers the  purported or intended  goals of PBL:</a:t>
            </a:r>
          </a:p>
          <a:p>
            <a:endParaRPr lang="en-US" sz="1400" dirty="0"/>
          </a:p>
          <a:p>
            <a:pPr marL="176199" indent="-176199">
              <a:buFont typeface="Arial" pitchFamily="34" charset="0"/>
              <a:buChar char="•"/>
            </a:pPr>
            <a:r>
              <a:rPr lang="en-US" sz="1400" dirty="0"/>
              <a:t>It is expected that students will construct a broad and flexible knowledge base because PBL problems are normally interdisciplinary or integrative ( e.g.,  one problem may includes concepts from math, science, and history  or from algebra, geometry, calculus)</a:t>
            </a:r>
          </a:p>
          <a:p>
            <a:pPr marL="176199" indent="-176199">
              <a:buFont typeface="Arial" pitchFamily="34" charset="0"/>
              <a:buChar char="•"/>
            </a:pPr>
            <a:endParaRPr lang="en-US" sz="1400" dirty="0"/>
          </a:p>
          <a:p>
            <a:pPr marL="176199" indent="-176199">
              <a:buFont typeface="Arial" pitchFamily="34" charset="0"/>
              <a:buChar char="•"/>
            </a:pPr>
            <a:r>
              <a:rPr lang="en-US" sz="1400" dirty="0"/>
              <a:t>It is claimed in the literature that students will likely become lifelong learners because even though the role of the facilitator or coach is  vital  students in a PBL class are expected take responsibility for their own learning. For example when solving a problem, the group divides the learning issues (or concepts they don’t understand or things they don’t know how to do ) among themselves and </a:t>
            </a:r>
            <a:r>
              <a:rPr lang="en-US" sz="1400" b="1" dirty="0"/>
              <a:t>bring the information they learned independently  back to the group to solve the problem interpedently</a:t>
            </a:r>
          </a:p>
          <a:p>
            <a:pPr marL="176199" indent="-176199">
              <a:buFont typeface="Arial" pitchFamily="34" charset="0"/>
              <a:buChar char="•"/>
            </a:pPr>
            <a:r>
              <a:rPr lang="en-US" sz="1400" dirty="0"/>
              <a:t>It is expected that students will become effective collaborators because they normally  work in groups or on teams and can only submit one solution to the problem. So they do get a chance to practice  collaborating.</a:t>
            </a:r>
          </a:p>
          <a:p>
            <a:pPr marL="176199" indent="-176199">
              <a:buFont typeface="Arial" pitchFamily="34" charset="0"/>
              <a:buChar char="•"/>
            </a:pPr>
            <a:endParaRPr lang="en-US" sz="1400" b="1" dirty="0"/>
          </a:p>
          <a:p>
            <a:pPr marL="176199" indent="-176199">
              <a:buFont typeface="Arial" pitchFamily="34" charset="0"/>
              <a:buChar char="•"/>
            </a:pPr>
            <a:r>
              <a:rPr lang="en-US" sz="1400" b="1" dirty="0"/>
              <a:t>It is claimed that  the Students become intrinsically motivated because the facilitator  presents them with a interesting, engaging , real world problem. An intrinsically motivated student will work on a solution to a problem because the challenge of finding a solution is provides a sense of pleasure. Intrinsic motivation does not mean, however, that a person will not seek rewards. It just means that such external rewards are not enough to keep a person motivated. An intrinsically motivated student, for example, may want to get a good grade on an assignment, but if the assignment does not interest that student, the possibility of a good grade is not enough to maintain that student's motivation to put any effort into the problem or project</a:t>
            </a:r>
          </a:p>
          <a:p>
            <a:pPr marL="176199" indent="-176199">
              <a:buFont typeface="Arial" pitchFamily="34" charset="0"/>
              <a:buChar char="•"/>
            </a:pPr>
            <a:endParaRPr lang="en-US" sz="1400" b="1" dirty="0"/>
          </a:p>
          <a:p>
            <a:pPr marL="176199" indent="-176199">
              <a:buFont typeface="Arial" pitchFamily="34" charset="0"/>
              <a:buChar char="•"/>
            </a:pPr>
            <a:r>
              <a:rPr lang="en-US" sz="1400" dirty="0"/>
              <a:t>It is expected that students will increase their problem solving skills because they have several opportunities to practice solving problems  and the logic and theory behind these expected outcomes is  that students are more likely to learn what they have had the opportunity to practice or learn.</a:t>
            </a:r>
          </a:p>
          <a:p>
            <a:pPr marL="176199" indent="-176199">
              <a:buFont typeface="Arial" pitchFamily="34" charset="0"/>
              <a:buChar char="•"/>
            </a:pPr>
            <a:r>
              <a:rPr lang="en-US" sz="1400" dirty="0"/>
              <a:t> </a:t>
            </a:r>
          </a:p>
          <a:p>
            <a:pPr marL="176199" indent="-176199">
              <a:buFont typeface="Arial" pitchFamily="34" charset="0"/>
              <a:buChar char="•"/>
            </a:pPr>
            <a:r>
              <a:rPr lang="en-US" sz="1400" dirty="0"/>
              <a:t>CONSTRUCTIVIST THEORY. --This theory states that learning is an active process of creating meaning from different experiences. In other words, students will learn best by  trying to make sense of something on their own with the teacher as a guide to help them along the way. </a:t>
            </a:r>
          </a:p>
          <a:p>
            <a:pPr marL="176199" indent="-176199">
              <a:buFont typeface="Arial" pitchFamily="34" charset="0"/>
              <a:buChar char="•"/>
            </a:pPr>
            <a:r>
              <a:rPr lang="en-US" sz="1400" dirty="0"/>
              <a:t>When assigning tasks to the students, use cognitive terminology such as "classify," "analyze," "predict," and </a:t>
            </a:r>
            <a:r>
              <a:rPr lang="en-US" dirty="0"/>
              <a:t>"create." </a:t>
            </a:r>
            <a:endParaRPr lang="en-US" dirty="0" smtClean="0"/>
          </a:p>
          <a:p>
            <a:pPr marL="176199" indent="-176199">
              <a:buFont typeface="Arial" pitchFamily="34" charset="0"/>
              <a:buChar char="•"/>
            </a:pPr>
            <a:r>
              <a:rPr lang="en-US" dirty="0"/>
              <a:t>Constructivist put emphasis on the significance of the teaching context, learners</a:t>
            </a:r>
            <a:r>
              <a:rPr lang="ja-JP" altLang="en-US" dirty="0"/>
              <a:t>’</a:t>
            </a:r>
            <a:r>
              <a:rPr lang="en-US" dirty="0"/>
              <a:t> prior knowledge, and active interaction between the student and the content to be learned. </a:t>
            </a:r>
            <a:r>
              <a:rPr lang="en-US" dirty="0" err="1"/>
              <a:t>Savery</a:t>
            </a:r>
            <a:r>
              <a:rPr lang="en-US" dirty="0"/>
              <a:t> and Duffy (1995) argue that PBL learning environments may be one of the best examples of a constructivist learning environment .</a:t>
            </a:r>
          </a:p>
          <a:p>
            <a:pPr marL="176199" indent="-176199">
              <a:buFont typeface="Arial" pitchFamily="34" charset="0"/>
              <a:buChar char="•"/>
            </a:pPr>
            <a:endParaRPr lang="en-US" dirty="0"/>
          </a:p>
        </p:txBody>
      </p:sp>
      <p:sp>
        <p:nvSpPr>
          <p:cNvPr id="16388" name="Slide Number Placeholder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Tahoma" charset="0"/>
                <a:ea typeface="ＭＳ Ｐゴシック" charset="0"/>
                <a:cs typeface="Arial" charset="0"/>
              </a:defRPr>
            </a:lvl1pPr>
            <a:lvl2pPr marL="749252" indent="-288173">
              <a:defRPr>
                <a:solidFill>
                  <a:schemeClr val="tx1"/>
                </a:solidFill>
                <a:latin typeface="Tahoma" charset="0"/>
                <a:ea typeface="Arial" charset="0"/>
                <a:cs typeface="Arial" charset="0"/>
              </a:defRPr>
            </a:lvl2pPr>
            <a:lvl3pPr marL="1152695" indent="-230539">
              <a:defRPr>
                <a:solidFill>
                  <a:schemeClr val="tx1"/>
                </a:solidFill>
                <a:latin typeface="Tahoma" charset="0"/>
                <a:ea typeface="Arial" charset="0"/>
                <a:cs typeface="Arial" charset="0"/>
              </a:defRPr>
            </a:lvl3pPr>
            <a:lvl4pPr marL="1613773" indent="-230539">
              <a:defRPr>
                <a:solidFill>
                  <a:schemeClr val="tx1"/>
                </a:solidFill>
                <a:latin typeface="Tahoma" charset="0"/>
                <a:ea typeface="Arial" charset="0"/>
                <a:cs typeface="Arial" charset="0"/>
              </a:defRPr>
            </a:lvl4pPr>
            <a:lvl5pPr marL="2074851" indent="-230539">
              <a:defRPr>
                <a:solidFill>
                  <a:schemeClr val="tx1"/>
                </a:solidFill>
                <a:latin typeface="Tahoma" charset="0"/>
                <a:ea typeface="Arial" charset="0"/>
                <a:cs typeface="Arial" charset="0"/>
              </a:defRPr>
            </a:lvl5pPr>
            <a:lvl6pPr marL="2535929" indent="-230539" eaLnBrk="0" fontAlgn="base" hangingPunct="0">
              <a:spcBef>
                <a:spcPct val="0"/>
              </a:spcBef>
              <a:spcAft>
                <a:spcPct val="0"/>
              </a:spcAft>
              <a:defRPr>
                <a:solidFill>
                  <a:schemeClr val="tx1"/>
                </a:solidFill>
                <a:latin typeface="Tahoma" charset="0"/>
                <a:ea typeface="Arial" charset="0"/>
                <a:cs typeface="Arial" charset="0"/>
              </a:defRPr>
            </a:lvl6pPr>
            <a:lvl7pPr marL="2997006" indent="-230539" eaLnBrk="0" fontAlgn="base" hangingPunct="0">
              <a:spcBef>
                <a:spcPct val="0"/>
              </a:spcBef>
              <a:spcAft>
                <a:spcPct val="0"/>
              </a:spcAft>
              <a:defRPr>
                <a:solidFill>
                  <a:schemeClr val="tx1"/>
                </a:solidFill>
                <a:latin typeface="Tahoma" charset="0"/>
                <a:ea typeface="Arial" charset="0"/>
                <a:cs typeface="Arial" charset="0"/>
              </a:defRPr>
            </a:lvl7pPr>
            <a:lvl8pPr marL="3458085" indent="-230539" eaLnBrk="0" fontAlgn="base" hangingPunct="0">
              <a:spcBef>
                <a:spcPct val="0"/>
              </a:spcBef>
              <a:spcAft>
                <a:spcPct val="0"/>
              </a:spcAft>
              <a:defRPr>
                <a:solidFill>
                  <a:schemeClr val="tx1"/>
                </a:solidFill>
                <a:latin typeface="Tahoma" charset="0"/>
                <a:ea typeface="Arial" charset="0"/>
                <a:cs typeface="Arial" charset="0"/>
              </a:defRPr>
            </a:lvl8pPr>
            <a:lvl9pPr marL="3919163" indent="-230539" eaLnBrk="0" fontAlgn="base" hangingPunct="0">
              <a:spcBef>
                <a:spcPct val="0"/>
              </a:spcBef>
              <a:spcAft>
                <a:spcPct val="0"/>
              </a:spcAft>
              <a:defRPr>
                <a:solidFill>
                  <a:schemeClr val="tx1"/>
                </a:solidFill>
                <a:latin typeface="Tahoma" charset="0"/>
                <a:ea typeface="Arial" charset="0"/>
                <a:cs typeface="Arial" charset="0"/>
              </a:defRPr>
            </a:lvl9pPr>
          </a:lstStyle>
          <a:p>
            <a:fld id="{E2DA8167-DCDE-0549-8F92-72775D6C0596}" type="slidenum">
              <a:rPr lang="en-US">
                <a:latin typeface="Arial" charset="0"/>
              </a:rPr>
              <a:pPr/>
              <a:t>15</a:t>
            </a:fld>
            <a:endParaRPr lang="en-US">
              <a:latin typeface="Arial" charset="0"/>
            </a:endParaRPr>
          </a:p>
        </p:txBody>
      </p:sp>
      <p:sp>
        <p:nvSpPr>
          <p:cNvPr id="2" name="Date Placeholder 1"/>
          <p:cNvSpPr>
            <a:spLocks noGrp="1"/>
          </p:cNvSpPr>
          <p:nvPr>
            <p:ph type="dt" idx="10"/>
          </p:nvPr>
        </p:nvSpPr>
        <p:spPr/>
        <p:txBody>
          <a:bodyPr/>
          <a:lstStyle/>
          <a:p>
            <a:r>
              <a:rPr lang="en-US" smtClean="0"/>
              <a:t>3/22/2013</a:t>
            </a: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Too much information may kill the desire to know more; too little can shut down learners’ attempt to initiate inquiry</a:t>
            </a:r>
          </a:p>
          <a:p>
            <a:r>
              <a:rPr lang="en-US" dirty="0"/>
              <a:t>Learners need clear expectations for the final performance.  Many teachers involve their learners in the process of identify the critical aspects and final </a:t>
            </a:r>
            <a:r>
              <a:rPr lang="en-US" dirty="0" smtClean="0"/>
              <a:t>appearance </a:t>
            </a:r>
            <a:r>
              <a:rPr lang="en-US" dirty="0"/>
              <a:t>of the </a:t>
            </a:r>
            <a:r>
              <a:rPr lang="en-US" dirty="0" smtClean="0"/>
              <a:t>culminating </a:t>
            </a:r>
            <a:r>
              <a:rPr lang="en-US" dirty="0"/>
              <a:t>performance or product to ensure fairness.</a:t>
            </a:r>
          </a:p>
          <a:p>
            <a:pPr lvl="1"/>
            <a:r>
              <a:rPr lang="en-US" dirty="0"/>
              <a:t>What culminating performance will enable you to assess your learners’ understanding of the problem, their solution to it and </a:t>
            </a:r>
            <a:r>
              <a:rPr lang="en-US" dirty="0" err="1"/>
              <a:t>sotlutions</a:t>
            </a:r>
            <a:r>
              <a:rPr lang="en-US" dirty="0"/>
              <a:t>’ </a:t>
            </a:r>
            <a:r>
              <a:rPr lang="en-US" dirty="0" err="1"/>
              <a:t>potiential</a:t>
            </a:r>
            <a:r>
              <a:rPr lang="en-US" dirty="0"/>
              <a:t> consequents.</a:t>
            </a:r>
          </a:p>
          <a:p>
            <a:pPr lvl="2"/>
            <a:r>
              <a:rPr lang="en-US" dirty="0"/>
              <a:t>How will you assess learners’ </a:t>
            </a:r>
            <a:r>
              <a:rPr lang="en-US" dirty="0" smtClean="0"/>
              <a:t>culminating </a:t>
            </a:r>
            <a:r>
              <a:rPr lang="en-US" dirty="0"/>
              <a:t>performance and/ or product?</a:t>
            </a:r>
          </a:p>
          <a:p>
            <a:endParaRPr lang="en-US" dirty="0" smtClean="0"/>
          </a:p>
          <a:p>
            <a:r>
              <a:rPr lang="en-US" dirty="0"/>
              <a:t>Develop Meet the Problem Documents</a:t>
            </a:r>
          </a:p>
          <a:p>
            <a:pPr lvl="1"/>
            <a:r>
              <a:rPr lang="en-US" dirty="0"/>
              <a:t>What key ideas from your K/NK, map, Problem Statement and Hook need to be embedded in the Meet the Problem document?</a:t>
            </a:r>
          </a:p>
          <a:p>
            <a:pPr lvl="1"/>
            <a:r>
              <a:rPr lang="en-US" dirty="0"/>
              <a:t>What medium or media would be most powerful for your learners to meet the problem?</a:t>
            </a:r>
          </a:p>
          <a:p>
            <a:pPr lvl="1"/>
            <a:r>
              <a:rPr lang="en-US" dirty="0"/>
              <a:t>What actual speech, drama script, documents, </a:t>
            </a:r>
            <a:r>
              <a:rPr lang="en-US" dirty="0" err="1"/>
              <a:t>etc</a:t>
            </a:r>
            <a:r>
              <a:rPr lang="en-US" dirty="0"/>
              <a:t>, will hook your learners, compel them to investigate the situation, and suggest the essence of the problem</a:t>
            </a:r>
          </a:p>
          <a:p>
            <a:pPr lvl="1"/>
            <a:endParaRPr lang="en-US" dirty="0"/>
          </a:p>
          <a:p>
            <a:pPr lvl="1"/>
            <a:r>
              <a:rPr lang="en-US" dirty="0"/>
              <a:t>Plan for </a:t>
            </a:r>
            <a:r>
              <a:rPr lang="en-US" dirty="0" smtClean="0"/>
              <a:t>Debriefing </a:t>
            </a:r>
            <a:endParaRPr lang="en-US" dirty="0"/>
          </a:p>
          <a:p>
            <a:pPr lvl="2"/>
            <a:r>
              <a:rPr lang="en-US" dirty="0" smtClean="0"/>
              <a:t>Debrief  </a:t>
            </a:r>
            <a:r>
              <a:rPr lang="en-US" dirty="0"/>
              <a:t>the presentation, the problem, the process and the content with learners, using questions such as:</a:t>
            </a:r>
          </a:p>
          <a:p>
            <a:pPr lvl="3"/>
            <a:r>
              <a:rPr lang="en-US" dirty="0"/>
              <a:t>What strategies worked, and what did not?</a:t>
            </a:r>
          </a:p>
          <a:p>
            <a:pPr lvl="3"/>
            <a:r>
              <a:rPr lang="en-US" dirty="0"/>
              <a:t>How do you know what strategies were effective</a:t>
            </a:r>
          </a:p>
          <a:p>
            <a:pPr lvl="3"/>
            <a:r>
              <a:rPr lang="en-US" dirty="0"/>
              <a:t>How does this problem/unit </a:t>
            </a:r>
            <a:r>
              <a:rPr lang="en-US" dirty="0" smtClean="0"/>
              <a:t>connect </a:t>
            </a:r>
            <a:r>
              <a:rPr lang="en-US" dirty="0"/>
              <a:t>to “the real world” or </a:t>
            </a:r>
            <a:r>
              <a:rPr lang="en-US" dirty="0" smtClean="0"/>
              <a:t>everyday </a:t>
            </a:r>
            <a:r>
              <a:rPr lang="en-US" dirty="0"/>
              <a:t>life</a:t>
            </a:r>
          </a:p>
          <a:p>
            <a:pPr lvl="3"/>
            <a:r>
              <a:rPr lang="en-US" dirty="0"/>
              <a:t>What new questions do you have about this topic</a:t>
            </a:r>
          </a:p>
          <a:p>
            <a:endParaRPr lang="en-US" dirty="0"/>
          </a:p>
        </p:txBody>
      </p:sp>
      <p:sp>
        <p:nvSpPr>
          <p:cNvPr id="4" name="Date Placeholder 3"/>
          <p:cNvSpPr>
            <a:spLocks noGrp="1"/>
          </p:cNvSpPr>
          <p:nvPr>
            <p:ph type="dt" idx="10"/>
          </p:nvPr>
        </p:nvSpPr>
        <p:spPr/>
        <p:txBody>
          <a:bodyPr/>
          <a:lstStyle/>
          <a:p>
            <a:r>
              <a:rPr lang="en-US" smtClean="0"/>
              <a:t>3/22/2013</a:t>
            </a:r>
            <a:endParaRPr lang="en-US"/>
          </a:p>
        </p:txBody>
      </p:sp>
      <p:sp>
        <p:nvSpPr>
          <p:cNvPr id="5" name="Slide Number Placeholder 4"/>
          <p:cNvSpPr>
            <a:spLocks noGrp="1"/>
          </p:cNvSpPr>
          <p:nvPr>
            <p:ph type="sldNum" sz="quarter" idx="11"/>
          </p:nvPr>
        </p:nvSpPr>
        <p:spPr/>
        <p:txBody>
          <a:bodyPr/>
          <a:lstStyle/>
          <a:p>
            <a:fld id="{8301A1CE-9B9B-1841-BB50-2FBDD0E5FC81}" type="slidenum">
              <a:rPr lang="en-US" smtClean="0"/>
              <a:t>16</a:t>
            </a:fld>
            <a:endParaRPr lang="en-US"/>
          </a:p>
        </p:txBody>
      </p:sp>
    </p:spTree>
    <p:extLst>
      <p:ext uri="{BB962C8B-B14F-4D97-AF65-F5344CB8AC3E}">
        <p14:creationId xmlns:p14="http://schemas.microsoft.com/office/powerpoint/2010/main" val="31386671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Tahoma" charset="0"/>
                <a:ea typeface="ＭＳ Ｐゴシック" charset="0"/>
                <a:cs typeface="Arial" charset="0"/>
              </a:defRPr>
            </a:lvl1pPr>
            <a:lvl2pPr marL="749252" indent="-288173">
              <a:defRPr>
                <a:solidFill>
                  <a:schemeClr val="tx1"/>
                </a:solidFill>
                <a:latin typeface="Tahoma" charset="0"/>
                <a:ea typeface="Arial" charset="0"/>
                <a:cs typeface="Arial" charset="0"/>
              </a:defRPr>
            </a:lvl2pPr>
            <a:lvl3pPr marL="1152695" indent="-230539">
              <a:defRPr>
                <a:solidFill>
                  <a:schemeClr val="tx1"/>
                </a:solidFill>
                <a:latin typeface="Tahoma" charset="0"/>
                <a:ea typeface="Arial" charset="0"/>
                <a:cs typeface="Arial" charset="0"/>
              </a:defRPr>
            </a:lvl3pPr>
            <a:lvl4pPr marL="1613773" indent="-230539">
              <a:defRPr>
                <a:solidFill>
                  <a:schemeClr val="tx1"/>
                </a:solidFill>
                <a:latin typeface="Tahoma" charset="0"/>
                <a:ea typeface="Arial" charset="0"/>
                <a:cs typeface="Arial" charset="0"/>
              </a:defRPr>
            </a:lvl4pPr>
            <a:lvl5pPr marL="2074851" indent="-230539">
              <a:defRPr>
                <a:solidFill>
                  <a:schemeClr val="tx1"/>
                </a:solidFill>
                <a:latin typeface="Tahoma" charset="0"/>
                <a:ea typeface="Arial" charset="0"/>
                <a:cs typeface="Arial" charset="0"/>
              </a:defRPr>
            </a:lvl5pPr>
            <a:lvl6pPr marL="2535929" indent="-230539" eaLnBrk="0" fontAlgn="base" hangingPunct="0">
              <a:spcBef>
                <a:spcPct val="0"/>
              </a:spcBef>
              <a:spcAft>
                <a:spcPct val="0"/>
              </a:spcAft>
              <a:defRPr>
                <a:solidFill>
                  <a:schemeClr val="tx1"/>
                </a:solidFill>
                <a:latin typeface="Tahoma" charset="0"/>
                <a:ea typeface="Arial" charset="0"/>
                <a:cs typeface="Arial" charset="0"/>
              </a:defRPr>
            </a:lvl6pPr>
            <a:lvl7pPr marL="2997006" indent="-230539" eaLnBrk="0" fontAlgn="base" hangingPunct="0">
              <a:spcBef>
                <a:spcPct val="0"/>
              </a:spcBef>
              <a:spcAft>
                <a:spcPct val="0"/>
              </a:spcAft>
              <a:defRPr>
                <a:solidFill>
                  <a:schemeClr val="tx1"/>
                </a:solidFill>
                <a:latin typeface="Tahoma" charset="0"/>
                <a:ea typeface="Arial" charset="0"/>
                <a:cs typeface="Arial" charset="0"/>
              </a:defRPr>
            </a:lvl7pPr>
            <a:lvl8pPr marL="3458085" indent="-230539" eaLnBrk="0" fontAlgn="base" hangingPunct="0">
              <a:spcBef>
                <a:spcPct val="0"/>
              </a:spcBef>
              <a:spcAft>
                <a:spcPct val="0"/>
              </a:spcAft>
              <a:defRPr>
                <a:solidFill>
                  <a:schemeClr val="tx1"/>
                </a:solidFill>
                <a:latin typeface="Tahoma" charset="0"/>
                <a:ea typeface="Arial" charset="0"/>
                <a:cs typeface="Arial" charset="0"/>
              </a:defRPr>
            </a:lvl8pPr>
            <a:lvl9pPr marL="3919163" indent="-230539" eaLnBrk="0" fontAlgn="base" hangingPunct="0">
              <a:spcBef>
                <a:spcPct val="0"/>
              </a:spcBef>
              <a:spcAft>
                <a:spcPct val="0"/>
              </a:spcAft>
              <a:defRPr>
                <a:solidFill>
                  <a:schemeClr val="tx1"/>
                </a:solidFill>
                <a:latin typeface="Tahoma" charset="0"/>
                <a:ea typeface="Arial" charset="0"/>
                <a:cs typeface="Arial" charset="0"/>
              </a:defRPr>
            </a:lvl9pPr>
          </a:lstStyle>
          <a:p>
            <a:fld id="{80A97133-EDE8-EB4B-BCD4-A054538A3959}" type="slidenum">
              <a:rPr lang="en-US">
                <a:latin typeface="Arial" charset="0"/>
              </a:rPr>
              <a:pPr/>
              <a:t>19</a:t>
            </a:fld>
            <a:endParaRPr lang="en-US">
              <a:latin typeface="Arial"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r>
              <a:rPr lang="en-US" sz="1600" dirty="0">
                <a:latin typeface="Times New Roman" pitchFamily="18" charset="0"/>
                <a:cs typeface="Times New Roman" pitchFamily="18" charset="0"/>
              </a:rPr>
              <a:t>Not only are there minimal studies in secondary education on different subgroups of students on just how students achieve the intended PBL outcomes but there are even less studies related to students learning mathematics.</a:t>
            </a:r>
          </a:p>
          <a:p>
            <a:endParaRPr lang="en-US" sz="1600" dirty="0">
              <a:latin typeface="Times New Roman" pitchFamily="18" charset="0"/>
              <a:cs typeface="Times New Roman" pitchFamily="18" charset="0"/>
            </a:endParaRPr>
          </a:p>
          <a:p>
            <a:r>
              <a:rPr lang="en-US" sz="1600" b="1" dirty="0">
                <a:latin typeface="Times New Roman" pitchFamily="18" charset="0"/>
                <a:cs typeface="Times New Roman" pitchFamily="18" charset="0"/>
              </a:rPr>
              <a:t>And even less that examine the perception of the PBL facilitator. Examining the perception of PBL facilitators is important   because  students, teachers ,and administrators may have a different expectation of the roles and skills of  a PBL facilitator. This may hinder the implementation process and hinder student learning. The perceptions of facilitators could help to align the views of “How” it looks when someone is effectively facilitating a PBL Class.  </a:t>
            </a:r>
          </a:p>
        </p:txBody>
      </p:sp>
      <p:sp>
        <p:nvSpPr>
          <p:cNvPr id="2" name="Date Placeholder 1"/>
          <p:cNvSpPr>
            <a:spLocks noGrp="1"/>
          </p:cNvSpPr>
          <p:nvPr>
            <p:ph type="dt" idx="10"/>
          </p:nvPr>
        </p:nvSpPr>
        <p:spPr/>
        <p:txBody>
          <a:bodyPr/>
          <a:lstStyle/>
          <a:p>
            <a:r>
              <a:rPr lang="en-US" smtClean="0"/>
              <a:t>3/22/2013</a:t>
            </a: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r>
              <a:rPr lang="en-US" sz="1600" b="1" dirty="0"/>
              <a:t>Because PBL is an innovative (NEW AND DIFFERENT) reform approach to instruction students and teachers, and even administrators may have a different expectations of the roles of a PBL facilitator. These dissimilar expectation  of the role of a facilitators  may hinder the effective implementation of the approach and hinder student learning .Furthermore, even when teachers desire to implement PBL into the classroom they often face challenges and this study may support facilitators in preparing for and handling those challenges. THEREFORE, THE PURPOSE OF THIS STUDY IS TO EXAMINE PBL FACILTATORS PERCEPTION OF ….……..THESE FOUR PURPOSE STATEMENTS ALIGN WITH THE FOUR RESEARCH QUESTION………...</a:t>
            </a:r>
          </a:p>
          <a:p>
            <a:endParaRPr lang="en-US" sz="1600" dirty="0"/>
          </a:p>
        </p:txBody>
      </p:sp>
      <p:sp>
        <p:nvSpPr>
          <p:cNvPr id="19460" name="Slide Number Placeholder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Tahoma" charset="0"/>
                <a:ea typeface="ＭＳ Ｐゴシック" charset="0"/>
                <a:cs typeface="Arial" charset="0"/>
              </a:defRPr>
            </a:lvl1pPr>
            <a:lvl2pPr marL="749252" indent="-288173">
              <a:defRPr>
                <a:solidFill>
                  <a:schemeClr val="tx1"/>
                </a:solidFill>
                <a:latin typeface="Tahoma" charset="0"/>
                <a:ea typeface="Arial" charset="0"/>
                <a:cs typeface="Arial" charset="0"/>
              </a:defRPr>
            </a:lvl2pPr>
            <a:lvl3pPr marL="1152695" indent="-230539">
              <a:defRPr>
                <a:solidFill>
                  <a:schemeClr val="tx1"/>
                </a:solidFill>
                <a:latin typeface="Tahoma" charset="0"/>
                <a:ea typeface="Arial" charset="0"/>
                <a:cs typeface="Arial" charset="0"/>
              </a:defRPr>
            </a:lvl3pPr>
            <a:lvl4pPr marL="1613773" indent="-230539">
              <a:defRPr>
                <a:solidFill>
                  <a:schemeClr val="tx1"/>
                </a:solidFill>
                <a:latin typeface="Tahoma" charset="0"/>
                <a:ea typeface="Arial" charset="0"/>
                <a:cs typeface="Arial" charset="0"/>
              </a:defRPr>
            </a:lvl4pPr>
            <a:lvl5pPr marL="2074851" indent="-230539">
              <a:defRPr>
                <a:solidFill>
                  <a:schemeClr val="tx1"/>
                </a:solidFill>
                <a:latin typeface="Tahoma" charset="0"/>
                <a:ea typeface="Arial" charset="0"/>
                <a:cs typeface="Arial" charset="0"/>
              </a:defRPr>
            </a:lvl5pPr>
            <a:lvl6pPr marL="2535929" indent="-230539" eaLnBrk="0" fontAlgn="base" hangingPunct="0">
              <a:spcBef>
                <a:spcPct val="0"/>
              </a:spcBef>
              <a:spcAft>
                <a:spcPct val="0"/>
              </a:spcAft>
              <a:defRPr>
                <a:solidFill>
                  <a:schemeClr val="tx1"/>
                </a:solidFill>
                <a:latin typeface="Tahoma" charset="0"/>
                <a:ea typeface="Arial" charset="0"/>
                <a:cs typeface="Arial" charset="0"/>
              </a:defRPr>
            </a:lvl6pPr>
            <a:lvl7pPr marL="2997006" indent="-230539" eaLnBrk="0" fontAlgn="base" hangingPunct="0">
              <a:spcBef>
                <a:spcPct val="0"/>
              </a:spcBef>
              <a:spcAft>
                <a:spcPct val="0"/>
              </a:spcAft>
              <a:defRPr>
                <a:solidFill>
                  <a:schemeClr val="tx1"/>
                </a:solidFill>
                <a:latin typeface="Tahoma" charset="0"/>
                <a:ea typeface="Arial" charset="0"/>
                <a:cs typeface="Arial" charset="0"/>
              </a:defRPr>
            </a:lvl7pPr>
            <a:lvl8pPr marL="3458085" indent="-230539" eaLnBrk="0" fontAlgn="base" hangingPunct="0">
              <a:spcBef>
                <a:spcPct val="0"/>
              </a:spcBef>
              <a:spcAft>
                <a:spcPct val="0"/>
              </a:spcAft>
              <a:defRPr>
                <a:solidFill>
                  <a:schemeClr val="tx1"/>
                </a:solidFill>
                <a:latin typeface="Tahoma" charset="0"/>
                <a:ea typeface="Arial" charset="0"/>
                <a:cs typeface="Arial" charset="0"/>
              </a:defRPr>
            </a:lvl8pPr>
            <a:lvl9pPr marL="3919163" indent="-230539" eaLnBrk="0" fontAlgn="base" hangingPunct="0">
              <a:spcBef>
                <a:spcPct val="0"/>
              </a:spcBef>
              <a:spcAft>
                <a:spcPct val="0"/>
              </a:spcAft>
              <a:defRPr>
                <a:solidFill>
                  <a:schemeClr val="tx1"/>
                </a:solidFill>
                <a:latin typeface="Tahoma" charset="0"/>
                <a:ea typeface="Arial" charset="0"/>
                <a:cs typeface="Arial" charset="0"/>
              </a:defRPr>
            </a:lvl9pPr>
          </a:lstStyle>
          <a:p>
            <a:fld id="{0A2AB50B-E458-0C42-95B2-3696A53E3B28}" type="slidenum">
              <a:rPr lang="en-US">
                <a:latin typeface="Arial" charset="0"/>
              </a:rPr>
              <a:pPr/>
              <a:t>20</a:t>
            </a:fld>
            <a:endParaRPr lang="en-US">
              <a:latin typeface="Arial" charset="0"/>
            </a:endParaRPr>
          </a:p>
        </p:txBody>
      </p:sp>
      <p:sp>
        <p:nvSpPr>
          <p:cNvPr id="2" name="Date Placeholder 1"/>
          <p:cNvSpPr>
            <a:spLocks noGrp="1"/>
          </p:cNvSpPr>
          <p:nvPr>
            <p:ph type="dt" idx="10"/>
          </p:nvPr>
        </p:nvSpPr>
        <p:spPr/>
        <p:txBody>
          <a:bodyPr/>
          <a:lstStyle/>
          <a:p>
            <a:r>
              <a:rPr lang="en-US" smtClean="0"/>
              <a:t>3/22/2013</a:t>
            </a:r>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01A1CE-9B9B-1841-BB50-2FBDD0E5FC81}" type="slidenum">
              <a:rPr lang="en-US" smtClean="0"/>
              <a:t>21</a:t>
            </a:fld>
            <a:endParaRPr lang="en-US"/>
          </a:p>
        </p:txBody>
      </p:sp>
      <p:sp>
        <p:nvSpPr>
          <p:cNvPr id="5" name="Date Placeholder 4"/>
          <p:cNvSpPr>
            <a:spLocks noGrp="1"/>
          </p:cNvSpPr>
          <p:nvPr>
            <p:ph type="dt" idx="11"/>
          </p:nvPr>
        </p:nvSpPr>
        <p:spPr/>
        <p:txBody>
          <a:bodyPr/>
          <a:lstStyle/>
          <a:p>
            <a:r>
              <a:rPr lang="en-US" smtClean="0"/>
              <a:t>3/22/2013</a:t>
            </a:r>
            <a:endParaRPr lang="en-US"/>
          </a:p>
        </p:txBody>
      </p:sp>
    </p:spTree>
    <p:extLst>
      <p:ext uri="{BB962C8B-B14F-4D97-AF65-F5344CB8AC3E}">
        <p14:creationId xmlns:p14="http://schemas.microsoft.com/office/powerpoint/2010/main" val="1084681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Tahoma" charset="0"/>
                <a:ea typeface="ＭＳ Ｐゴシック" charset="0"/>
                <a:cs typeface="Arial" charset="0"/>
              </a:defRPr>
            </a:lvl1pPr>
            <a:lvl2pPr marL="749252" indent="-288173">
              <a:defRPr>
                <a:solidFill>
                  <a:schemeClr val="tx1"/>
                </a:solidFill>
                <a:latin typeface="Tahoma" charset="0"/>
                <a:ea typeface="Arial" charset="0"/>
                <a:cs typeface="Arial" charset="0"/>
              </a:defRPr>
            </a:lvl2pPr>
            <a:lvl3pPr marL="1152695" indent="-230539">
              <a:defRPr>
                <a:solidFill>
                  <a:schemeClr val="tx1"/>
                </a:solidFill>
                <a:latin typeface="Tahoma" charset="0"/>
                <a:ea typeface="Arial" charset="0"/>
                <a:cs typeface="Arial" charset="0"/>
              </a:defRPr>
            </a:lvl3pPr>
            <a:lvl4pPr marL="1613773" indent="-230539">
              <a:defRPr>
                <a:solidFill>
                  <a:schemeClr val="tx1"/>
                </a:solidFill>
                <a:latin typeface="Tahoma" charset="0"/>
                <a:ea typeface="Arial" charset="0"/>
                <a:cs typeface="Arial" charset="0"/>
              </a:defRPr>
            </a:lvl4pPr>
            <a:lvl5pPr marL="2074851" indent="-230539">
              <a:defRPr>
                <a:solidFill>
                  <a:schemeClr val="tx1"/>
                </a:solidFill>
                <a:latin typeface="Tahoma" charset="0"/>
                <a:ea typeface="Arial" charset="0"/>
                <a:cs typeface="Arial" charset="0"/>
              </a:defRPr>
            </a:lvl5pPr>
            <a:lvl6pPr marL="2535929" indent="-230539" eaLnBrk="0" fontAlgn="base" hangingPunct="0">
              <a:spcBef>
                <a:spcPct val="0"/>
              </a:spcBef>
              <a:spcAft>
                <a:spcPct val="0"/>
              </a:spcAft>
              <a:defRPr>
                <a:solidFill>
                  <a:schemeClr val="tx1"/>
                </a:solidFill>
                <a:latin typeface="Tahoma" charset="0"/>
                <a:ea typeface="Arial" charset="0"/>
                <a:cs typeface="Arial" charset="0"/>
              </a:defRPr>
            </a:lvl6pPr>
            <a:lvl7pPr marL="2997006" indent="-230539" eaLnBrk="0" fontAlgn="base" hangingPunct="0">
              <a:spcBef>
                <a:spcPct val="0"/>
              </a:spcBef>
              <a:spcAft>
                <a:spcPct val="0"/>
              </a:spcAft>
              <a:defRPr>
                <a:solidFill>
                  <a:schemeClr val="tx1"/>
                </a:solidFill>
                <a:latin typeface="Tahoma" charset="0"/>
                <a:ea typeface="Arial" charset="0"/>
                <a:cs typeface="Arial" charset="0"/>
              </a:defRPr>
            </a:lvl7pPr>
            <a:lvl8pPr marL="3458085" indent="-230539" eaLnBrk="0" fontAlgn="base" hangingPunct="0">
              <a:spcBef>
                <a:spcPct val="0"/>
              </a:spcBef>
              <a:spcAft>
                <a:spcPct val="0"/>
              </a:spcAft>
              <a:defRPr>
                <a:solidFill>
                  <a:schemeClr val="tx1"/>
                </a:solidFill>
                <a:latin typeface="Tahoma" charset="0"/>
                <a:ea typeface="Arial" charset="0"/>
                <a:cs typeface="Arial" charset="0"/>
              </a:defRPr>
            </a:lvl8pPr>
            <a:lvl9pPr marL="3919163" indent="-230539" eaLnBrk="0" fontAlgn="base" hangingPunct="0">
              <a:spcBef>
                <a:spcPct val="0"/>
              </a:spcBef>
              <a:spcAft>
                <a:spcPct val="0"/>
              </a:spcAft>
              <a:defRPr>
                <a:solidFill>
                  <a:schemeClr val="tx1"/>
                </a:solidFill>
                <a:latin typeface="Tahoma" charset="0"/>
                <a:ea typeface="Arial" charset="0"/>
                <a:cs typeface="Arial" charset="0"/>
              </a:defRPr>
            </a:lvl9pPr>
          </a:lstStyle>
          <a:p>
            <a:fld id="{4654BD4E-46F9-7449-BCF9-BD653D232878}" type="slidenum">
              <a:rPr lang="en-US">
                <a:latin typeface="Arial" charset="0"/>
              </a:rPr>
              <a:pPr/>
              <a:t>26</a:t>
            </a:fld>
            <a:endParaRPr lang="en-US">
              <a:latin typeface="Arial"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1" hangingPunct="1">
              <a:lnSpc>
                <a:spcPct val="80000"/>
              </a:lnSpc>
              <a:buFont typeface="Wingdings" charset="0"/>
              <a:buNone/>
            </a:pPr>
            <a:r>
              <a:rPr lang="en-US" dirty="0">
                <a:latin typeface="Times New Roman" charset="0"/>
                <a:cs typeface="Times New Roman" charset="0"/>
              </a:rPr>
              <a:t> </a:t>
            </a:r>
            <a:r>
              <a:rPr lang="en-US" sz="1800" b="1" dirty="0">
                <a:latin typeface="Times New Roman" charset="0"/>
                <a:cs typeface="Times New Roman" charset="0"/>
              </a:rPr>
              <a:t>Professional Development:</a:t>
            </a:r>
          </a:p>
          <a:p>
            <a:pPr eaLnBrk="1" hangingPunct="1">
              <a:lnSpc>
                <a:spcPct val="80000"/>
              </a:lnSpc>
            </a:pPr>
            <a:r>
              <a:rPr lang="en-US" sz="1800" dirty="0">
                <a:latin typeface="Times New Roman" charset="0"/>
                <a:cs typeface="Times New Roman" charset="0"/>
              </a:rPr>
              <a:t> </a:t>
            </a:r>
            <a:r>
              <a:rPr lang="en-US" sz="1800" dirty="0" err="1">
                <a:latin typeface="Times New Roman" charset="0"/>
                <a:cs typeface="Times New Roman" charset="0"/>
              </a:rPr>
              <a:t>Loucks-Hoursley</a:t>
            </a:r>
            <a:r>
              <a:rPr lang="en-US" sz="1800" dirty="0">
                <a:latin typeface="Times New Roman" charset="0"/>
                <a:cs typeface="Times New Roman" charset="0"/>
              </a:rPr>
              <a:t> et al. (1998) suggest that there is a paradigm shift in professional development, one in which there is </a:t>
            </a:r>
            <a:r>
              <a:rPr lang="en-US" sz="1800" b="1" dirty="0">
                <a:latin typeface="Times New Roman" charset="0"/>
                <a:cs typeface="Times New Roman" charset="0"/>
              </a:rPr>
              <a:t>less emphasis on transmission of knowledge and more on learning through experience.</a:t>
            </a:r>
          </a:p>
          <a:p>
            <a:pPr eaLnBrk="1" hangingPunct="1">
              <a:lnSpc>
                <a:spcPct val="80000"/>
              </a:lnSpc>
            </a:pPr>
            <a:r>
              <a:rPr lang="en-US" sz="1800" dirty="0">
                <a:latin typeface="Times New Roman" charset="0"/>
              </a:rPr>
              <a:t>According to education reform initiatives, effective professional development in which teachers assume both the role of teacher and learner are required (Darling-Hammond &amp; McLaughlin, 1995).</a:t>
            </a:r>
            <a:r>
              <a:rPr lang="en-US" sz="1800" dirty="0">
                <a:latin typeface="Times New Roman" charset="0"/>
                <a:cs typeface="Times New Roman" charset="0"/>
              </a:rPr>
              <a:t> </a:t>
            </a:r>
          </a:p>
          <a:p>
            <a:pPr eaLnBrk="1" hangingPunct="1">
              <a:lnSpc>
                <a:spcPct val="90000"/>
              </a:lnSpc>
              <a:buFont typeface="Wingdings" charset="0"/>
              <a:buNone/>
            </a:pPr>
            <a:r>
              <a:rPr lang="en-US" sz="1800" b="1" dirty="0"/>
              <a:t>Implementation:</a:t>
            </a:r>
          </a:p>
          <a:p>
            <a:pPr eaLnBrk="1" hangingPunct="1">
              <a:lnSpc>
                <a:spcPct val="90000"/>
              </a:lnSpc>
              <a:buFont typeface="Wingdings" charset="0"/>
              <a:buNone/>
            </a:pPr>
            <a:r>
              <a:rPr lang="en-US" sz="1800" dirty="0"/>
              <a:t>	For most US teachers, as well as teachers from many other countries, problem-based approaches to teaching represent a substantial shift in practice (</a:t>
            </a:r>
            <a:r>
              <a:rPr lang="en-US" sz="1800" dirty="0" err="1"/>
              <a:t>Boaler</a:t>
            </a:r>
            <a:r>
              <a:rPr lang="en-US" sz="1800" dirty="0"/>
              <a:t>, 2002), contributes to the resistance to and difficultly in implementing PBL into the  classroom. Variations in implementation consistency may explain some of the contradictory results in PBL studies.</a:t>
            </a:r>
          </a:p>
        </p:txBody>
      </p:sp>
      <p:sp>
        <p:nvSpPr>
          <p:cNvPr id="2" name="Date Placeholder 1"/>
          <p:cNvSpPr>
            <a:spLocks noGrp="1"/>
          </p:cNvSpPr>
          <p:nvPr>
            <p:ph type="dt" idx="10"/>
          </p:nvPr>
        </p:nvSpPr>
        <p:spPr/>
        <p:txBody>
          <a:bodyPr/>
          <a:lstStyle/>
          <a:p>
            <a:r>
              <a:rPr lang="en-US" smtClean="0"/>
              <a:t>3/22/2013</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xfrm>
            <a:off x="927100" y="844550"/>
            <a:ext cx="4684713" cy="3513138"/>
          </a:xfrm>
          <a:ln/>
        </p:spPr>
      </p:sp>
      <p:sp>
        <p:nvSpPr>
          <p:cNvPr id="17411" name="Notes Placeholder 2"/>
          <p:cNvSpPr>
            <a:spLocks noGrp="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2000" dirty="0"/>
          </a:p>
        </p:txBody>
      </p:sp>
      <p:sp>
        <p:nvSpPr>
          <p:cNvPr id="17412" name="Slide Number Placeholder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Tahoma" charset="0"/>
                <a:ea typeface="ＭＳ Ｐゴシック" charset="0"/>
                <a:cs typeface="Arial" charset="0"/>
              </a:defRPr>
            </a:lvl1pPr>
            <a:lvl2pPr marL="749252" indent="-288173">
              <a:defRPr>
                <a:solidFill>
                  <a:schemeClr val="tx1"/>
                </a:solidFill>
                <a:latin typeface="Tahoma" charset="0"/>
                <a:ea typeface="Arial" charset="0"/>
                <a:cs typeface="Arial" charset="0"/>
              </a:defRPr>
            </a:lvl2pPr>
            <a:lvl3pPr marL="1152695" indent="-230539">
              <a:defRPr>
                <a:solidFill>
                  <a:schemeClr val="tx1"/>
                </a:solidFill>
                <a:latin typeface="Tahoma" charset="0"/>
                <a:ea typeface="Arial" charset="0"/>
                <a:cs typeface="Arial" charset="0"/>
              </a:defRPr>
            </a:lvl3pPr>
            <a:lvl4pPr marL="1613773" indent="-230539">
              <a:defRPr>
                <a:solidFill>
                  <a:schemeClr val="tx1"/>
                </a:solidFill>
                <a:latin typeface="Tahoma" charset="0"/>
                <a:ea typeface="Arial" charset="0"/>
                <a:cs typeface="Arial" charset="0"/>
              </a:defRPr>
            </a:lvl4pPr>
            <a:lvl5pPr marL="2074851" indent="-230539">
              <a:defRPr>
                <a:solidFill>
                  <a:schemeClr val="tx1"/>
                </a:solidFill>
                <a:latin typeface="Tahoma" charset="0"/>
                <a:ea typeface="Arial" charset="0"/>
                <a:cs typeface="Arial" charset="0"/>
              </a:defRPr>
            </a:lvl5pPr>
            <a:lvl6pPr marL="2535929" indent="-230539" eaLnBrk="0" fontAlgn="base" hangingPunct="0">
              <a:spcBef>
                <a:spcPct val="0"/>
              </a:spcBef>
              <a:spcAft>
                <a:spcPct val="0"/>
              </a:spcAft>
              <a:defRPr>
                <a:solidFill>
                  <a:schemeClr val="tx1"/>
                </a:solidFill>
                <a:latin typeface="Tahoma" charset="0"/>
                <a:ea typeface="Arial" charset="0"/>
                <a:cs typeface="Arial" charset="0"/>
              </a:defRPr>
            </a:lvl6pPr>
            <a:lvl7pPr marL="2997006" indent="-230539" eaLnBrk="0" fontAlgn="base" hangingPunct="0">
              <a:spcBef>
                <a:spcPct val="0"/>
              </a:spcBef>
              <a:spcAft>
                <a:spcPct val="0"/>
              </a:spcAft>
              <a:defRPr>
                <a:solidFill>
                  <a:schemeClr val="tx1"/>
                </a:solidFill>
                <a:latin typeface="Tahoma" charset="0"/>
                <a:ea typeface="Arial" charset="0"/>
                <a:cs typeface="Arial" charset="0"/>
              </a:defRPr>
            </a:lvl7pPr>
            <a:lvl8pPr marL="3458085" indent="-230539" eaLnBrk="0" fontAlgn="base" hangingPunct="0">
              <a:spcBef>
                <a:spcPct val="0"/>
              </a:spcBef>
              <a:spcAft>
                <a:spcPct val="0"/>
              </a:spcAft>
              <a:defRPr>
                <a:solidFill>
                  <a:schemeClr val="tx1"/>
                </a:solidFill>
                <a:latin typeface="Tahoma" charset="0"/>
                <a:ea typeface="Arial" charset="0"/>
                <a:cs typeface="Arial" charset="0"/>
              </a:defRPr>
            </a:lvl8pPr>
            <a:lvl9pPr marL="3919163" indent="-230539" eaLnBrk="0" fontAlgn="base" hangingPunct="0">
              <a:spcBef>
                <a:spcPct val="0"/>
              </a:spcBef>
              <a:spcAft>
                <a:spcPct val="0"/>
              </a:spcAft>
              <a:defRPr>
                <a:solidFill>
                  <a:schemeClr val="tx1"/>
                </a:solidFill>
                <a:latin typeface="Tahoma" charset="0"/>
                <a:ea typeface="Arial" charset="0"/>
                <a:cs typeface="Arial" charset="0"/>
              </a:defRPr>
            </a:lvl9pPr>
          </a:lstStyle>
          <a:p>
            <a:endParaRPr lang="en-US" dirty="0" smtClean="0">
              <a:latin typeface="Arial" charset="0"/>
            </a:endParaRPr>
          </a:p>
          <a:p>
            <a:fld id="{6F2112CD-9504-8441-9EF4-A18E33E8EC05}" type="slidenum">
              <a:rPr lang="en-US" smtClean="0">
                <a:latin typeface="Arial" charset="0"/>
              </a:rPr>
              <a:pPr/>
              <a:t>2</a:t>
            </a:fld>
            <a:endParaRPr lang="en-US" dirty="0">
              <a:latin typeface="Arial" charset="0"/>
            </a:endParaRPr>
          </a:p>
        </p:txBody>
      </p:sp>
      <p:sp>
        <p:nvSpPr>
          <p:cNvPr id="2" name="Date Placeholder 1"/>
          <p:cNvSpPr>
            <a:spLocks noGrp="1"/>
          </p:cNvSpPr>
          <p:nvPr>
            <p:ph type="dt" idx="10"/>
          </p:nvPr>
        </p:nvSpPr>
        <p:spPr/>
        <p:txBody>
          <a:bodyPr/>
          <a:lstStyle/>
          <a:p>
            <a:r>
              <a:rPr lang="en-US" dirty="0" smtClean="0"/>
              <a:t>3/22/2013</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dirty="0"/>
          </a:p>
        </p:txBody>
      </p:sp>
      <p:sp>
        <p:nvSpPr>
          <p:cNvPr id="15364" name="Slide Number Placeholder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Tahoma" charset="0"/>
                <a:ea typeface="ＭＳ Ｐゴシック" charset="0"/>
                <a:cs typeface="Arial" charset="0"/>
              </a:defRPr>
            </a:lvl1pPr>
            <a:lvl2pPr marL="749252" indent="-288173">
              <a:defRPr>
                <a:solidFill>
                  <a:schemeClr val="tx1"/>
                </a:solidFill>
                <a:latin typeface="Tahoma" charset="0"/>
                <a:ea typeface="Arial" charset="0"/>
                <a:cs typeface="Arial" charset="0"/>
              </a:defRPr>
            </a:lvl2pPr>
            <a:lvl3pPr marL="1152695" indent="-230539">
              <a:defRPr>
                <a:solidFill>
                  <a:schemeClr val="tx1"/>
                </a:solidFill>
                <a:latin typeface="Tahoma" charset="0"/>
                <a:ea typeface="Arial" charset="0"/>
                <a:cs typeface="Arial" charset="0"/>
              </a:defRPr>
            </a:lvl3pPr>
            <a:lvl4pPr marL="1613773" indent="-230539">
              <a:defRPr>
                <a:solidFill>
                  <a:schemeClr val="tx1"/>
                </a:solidFill>
                <a:latin typeface="Tahoma" charset="0"/>
                <a:ea typeface="Arial" charset="0"/>
                <a:cs typeface="Arial" charset="0"/>
              </a:defRPr>
            </a:lvl4pPr>
            <a:lvl5pPr marL="2074851" indent="-230539">
              <a:defRPr>
                <a:solidFill>
                  <a:schemeClr val="tx1"/>
                </a:solidFill>
                <a:latin typeface="Tahoma" charset="0"/>
                <a:ea typeface="Arial" charset="0"/>
                <a:cs typeface="Arial" charset="0"/>
              </a:defRPr>
            </a:lvl5pPr>
            <a:lvl6pPr marL="2535929" indent="-230539" eaLnBrk="0" fontAlgn="base" hangingPunct="0">
              <a:spcBef>
                <a:spcPct val="0"/>
              </a:spcBef>
              <a:spcAft>
                <a:spcPct val="0"/>
              </a:spcAft>
              <a:defRPr>
                <a:solidFill>
                  <a:schemeClr val="tx1"/>
                </a:solidFill>
                <a:latin typeface="Tahoma" charset="0"/>
                <a:ea typeface="Arial" charset="0"/>
                <a:cs typeface="Arial" charset="0"/>
              </a:defRPr>
            </a:lvl6pPr>
            <a:lvl7pPr marL="2997006" indent="-230539" eaLnBrk="0" fontAlgn="base" hangingPunct="0">
              <a:spcBef>
                <a:spcPct val="0"/>
              </a:spcBef>
              <a:spcAft>
                <a:spcPct val="0"/>
              </a:spcAft>
              <a:defRPr>
                <a:solidFill>
                  <a:schemeClr val="tx1"/>
                </a:solidFill>
                <a:latin typeface="Tahoma" charset="0"/>
                <a:ea typeface="Arial" charset="0"/>
                <a:cs typeface="Arial" charset="0"/>
              </a:defRPr>
            </a:lvl7pPr>
            <a:lvl8pPr marL="3458085" indent="-230539" eaLnBrk="0" fontAlgn="base" hangingPunct="0">
              <a:spcBef>
                <a:spcPct val="0"/>
              </a:spcBef>
              <a:spcAft>
                <a:spcPct val="0"/>
              </a:spcAft>
              <a:defRPr>
                <a:solidFill>
                  <a:schemeClr val="tx1"/>
                </a:solidFill>
                <a:latin typeface="Tahoma" charset="0"/>
                <a:ea typeface="Arial" charset="0"/>
                <a:cs typeface="Arial" charset="0"/>
              </a:defRPr>
            </a:lvl8pPr>
            <a:lvl9pPr marL="3919163" indent="-230539" eaLnBrk="0" fontAlgn="base" hangingPunct="0">
              <a:spcBef>
                <a:spcPct val="0"/>
              </a:spcBef>
              <a:spcAft>
                <a:spcPct val="0"/>
              </a:spcAft>
              <a:defRPr>
                <a:solidFill>
                  <a:schemeClr val="tx1"/>
                </a:solidFill>
                <a:latin typeface="Tahoma" charset="0"/>
                <a:ea typeface="Arial" charset="0"/>
                <a:cs typeface="Arial" charset="0"/>
              </a:defRPr>
            </a:lvl9pPr>
          </a:lstStyle>
          <a:p>
            <a:fld id="{F6929D7E-2178-1244-88C3-C1520BD48958}" type="slidenum">
              <a:rPr lang="en-US">
                <a:latin typeface="Arial" charset="0"/>
              </a:rPr>
              <a:pPr/>
              <a:t>3</a:t>
            </a:fld>
            <a:endParaRPr lang="en-US">
              <a:latin typeface="Arial" charset="0"/>
            </a:endParaRPr>
          </a:p>
        </p:txBody>
      </p:sp>
      <p:sp>
        <p:nvSpPr>
          <p:cNvPr id="2" name="Date Placeholder 1"/>
          <p:cNvSpPr>
            <a:spLocks noGrp="1"/>
          </p:cNvSpPr>
          <p:nvPr>
            <p:ph type="dt" idx="10"/>
          </p:nvPr>
        </p:nvSpPr>
        <p:spPr/>
        <p:txBody>
          <a:bodyPr/>
          <a:lstStyle/>
          <a:p>
            <a:r>
              <a:rPr lang="en-US" smtClean="0"/>
              <a:t>3/22/2013</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xfrm>
            <a:off x="769248" y="4607915"/>
            <a:ext cx="5660378" cy="4215922"/>
          </a:xfr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marL="0" indent="0">
              <a:buFont typeface="Arial" pitchFamily="34" charset="0"/>
              <a:buNone/>
            </a:pPr>
            <a:endParaRPr lang="en-US" dirty="0"/>
          </a:p>
        </p:txBody>
      </p:sp>
      <p:sp>
        <p:nvSpPr>
          <p:cNvPr id="16388" name="Slide Number Placeholder 3"/>
          <p:cNvSpPr>
            <a:spLocks noGrp="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solidFill>
                  <a:schemeClr val="tx1"/>
                </a:solidFill>
                <a:latin typeface="Tahoma" charset="0"/>
                <a:ea typeface="ＭＳ Ｐゴシック" charset="0"/>
                <a:cs typeface="Arial" charset="0"/>
              </a:defRPr>
            </a:lvl1pPr>
            <a:lvl2pPr marL="749252" indent="-288173">
              <a:defRPr>
                <a:solidFill>
                  <a:schemeClr val="tx1"/>
                </a:solidFill>
                <a:latin typeface="Tahoma" charset="0"/>
                <a:ea typeface="Arial" charset="0"/>
                <a:cs typeface="Arial" charset="0"/>
              </a:defRPr>
            </a:lvl2pPr>
            <a:lvl3pPr marL="1152695" indent="-230539">
              <a:defRPr>
                <a:solidFill>
                  <a:schemeClr val="tx1"/>
                </a:solidFill>
                <a:latin typeface="Tahoma" charset="0"/>
                <a:ea typeface="Arial" charset="0"/>
                <a:cs typeface="Arial" charset="0"/>
              </a:defRPr>
            </a:lvl3pPr>
            <a:lvl4pPr marL="1613773" indent="-230539">
              <a:defRPr>
                <a:solidFill>
                  <a:schemeClr val="tx1"/>
                </a:solidFill>
                <a:latin typeface="Tahoma" charset="0"/>
                <a:ea typeface="Arial" charset="0"/>
                <a:cs typeface="Arial" charset="0"/>
              </a:defRPr>
            </a:lvl4pPr>
            <a:lvl5pPr marL="2074851" indent="-230539">
              <a:defRPr>
                <a:solidFill>
                  <a:schemeClr val="tx1"/>
                </a:solidFill>
                <a:latin typeface="Tahoma" charset="0"/>
                <a:ea typeface="Arial" charset="0"/>
                <a:cs typeface="Arial" charset="0"/>
              </a:defRPr>
            </a:lvl5pPr>
            <a:lvl6pPr marL="2535929" indent="-230539" eaLnBrk="0" fontAlgn="base" hangingPunct="0">
              <a:spcBef>
                <a:spcPct val="0"/>
              </a:spcBef>
              <a:spcAft>
                <a:spcPct val="0"/>
              </a:spcAft>
              <a:defRPr>
                <a:solidFill>
                  <a:schemeClr val="tx1"/>
                </a:solidFill>
                <a:latin typeface="Tahoma" charset="0"/>
                <a:ea typeface="Arial" charset="0"/>
                <a:cs typeface="Arial" charset="0"/>
              </a:defRPr>
            </a:lvl6pPr>
            <a:lvl7pPr marL="2997006" indent="-230539" eaLnBrk="0" fontAlgn="base" hangingPunct="0">
              <a:spcBef>
                <a:spcPct val="0"/>
              </a:spcBef>
              <a:spcAft>
                <a:spcPct val="0"/>
              </a:spcAft>
              <a:defRPr>
                <a:solidFill>
                  <a:schemeClr val="tx1"/>
                </a:solidFill>
                <a:latin typeface="Tahoma" charset="0"/>
                <a:ea typeface="Arial" charset="0"/>
                <a:cs typeface="Arial" charset="0"/>
              </a:defRPr>
            </a:lvl7pPr>
            <a:lvl8pPr marL="3458085" indent="-230539" eaLnBrk="0" fontAlgn="base" hangingPunct="0">
              <a:spcBef>
                <a:spcPct val="0"/>
              </a:spcBef>
              <a:spcAft>
                <a:spcPct val="0"/>
              </a:spcAft>
              <a:defRPr>
                <a:solidFill>
                  <a:schemeClr val="tx1"/>
                </a:solidFill>
                <a:latin typeface="Tahoma" charset="0"/>
                <a:ea typeface="Arial" charset="0"/>
                <a:cs typeface="Arial" charset="0"/>
              </a:defRPr>
            </a:lvl8pPr>
            <a:lvl9pPr marL="3919163" indent="-230539" eaLnBrk="0" fontAlgn="base" hangingPunct="0">
              <a:spcBef>
                <a:spcPct val="0"/>
              </a:spcBef>
              <a:spcAft>
                <a:spcPct val="0"/>
              </a:spcAft>
              <a:defRPr>
                <a:solidFill>
                  <a:schemeClr val="tx1"/>
                </a:solidFill>
                <a:latin typeface="Tahoma" charset="0"/>
                <a:ea typeface="Arial" charset="0"/>
                <a:cs typeface="Arial" charset="0"/>
              </a:defRPr>
            </a:lvl9pPr>
          </a:lstStyle>
          <a:p>
            <a:fld id="{E2DA8167-DCDE-0549-8F92-72775D6C0596}" type="slidenum">
              <a:rPr lang="en-US">
                <a:latin typeface="Arial" charset="0"/>
              </a:rPr>
              <a:pPr/>
              <a:t>4</a:t>
            </a:fld>
            <a:endParaRPr lang="en-US">
              <a:latin typeface="Arial" charset="0"/>
            </a:endParaRPr>
          </a:p>
        </p:txBody>
      </p:sp>
      <p:sp>
        <p:nvSpPr>
          <p:cNvPr id="2" name="Date Placeholder 1"/>
          <p:cNvSpPr>
            <a:spLocks noGrp="1"/>
          </p:cNvSpPr>
          <p:nvPr>
            <p:ph type="dt" idx="10"/>
          </p:nvPr>
        </p:nvSpPr>
        <p:spPr/>
        <p:txBody>
          <a:bodyPr/>
          <a:lstStyle/>
          <a:p>
            <a:r>
              <a:rPr lang="en-US" smtClean="0"/>
              <a:t>3/22/2013</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200" dirty="0"/>
              <a:t>Constructivism is a theory about knowledge and learning (Brooks, J.G. &amp; Brooks, M.G., 1999). Learners ultimately construct their own </a:t>
            </a:r>
            <a:r>
              <a:rPr lang="en-US" sz="3200" dirty="0" smtClean="0"/>
              <a:t>knowledge.</a:t>
            </a:r>
            <a:endParaRPr lang="en-US" sz="3200" dirty="0"/>
          </a:p>
          <a:p>
            <a:endParaRPr lang="en-US" sz="3200" dirty="0" smtClean="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idx="10"/>
          </p:nvPr>
        </p:nvSpPr>
        <p:spPr/>
        <p:txBody>
          <a:bodyPr/>
          <a:lstStyle/>
          <a:p>
            <a:r>
              <a:rPr lang="en-US" smtClean="0"/>
              <a:t>3/22/2013</a:t>
            </a:r>
            <a:endParaRPr lang="en-US"/>
          </a:p>
        </p:txBody>
      </p:sp>
      <p:sp>
        <p:nvSpPr>
          <p:cNvPr id="5" name="Slide Number Placeholder 4"/>
          <p:cNvSpPr>
            <a:spLocks noGrp="1"/>
          </p:cNvSpPr>
          <p:nvPr>
            <p:ph type="sldNum" sz="quarter" idx="11"/>
          </p:nvPr>
        </p:nvSpPr>
        <p:spPr/>
        <p:txBody>
          <a:bodyPr/>
          <a:lstStyle/>
          <a:p>
            <a:fld id="{8301A1CE-9B9B-1841-BB50-2FBDD0E5FC81}" type="slidenum">
              <a:rPr lang="en-US" smtClean="0"/>
              <a:t>5</a:t>
            </a:fld>
            <a:endParaRPr lang="en-US"/>
          </a:p>
        </p:txBody>
      </p:sp>
    </p:spTree>
    <p:extLst>
      <p:ext uri="{BB962C8B-B14F-4D97-AF65-F5344CB8AC3E}">
        <p14:creationId xmlns:p14="http://schemas.microsoft.com/office/powerpoint/2010/main" val="2483532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PBL promotes metacognition and self-regulated learning as students generate strategies for defining problems, gathering information, analyzing data, building and testing  hypotheses, comparing strategies with those of other students and mentors, and sharing methods and conclusions</a:t>
            </a:r>
          </a:p>
          <a:p>
            <a:endParaRPr lang="en-US" sz="1800" dirty="0" smtClean="0"/>
          </a:p>
          <a:p>
            <a:endParaRPr lang="en-US" sz="1800" dirty="0"/>
          </a:p>
          <a:p>
            <a:r>
              <a:rPr lang="en-US" dirty="0"/>
              <a:t>PBL engages student learning in ways that are similar to real world situations and assesses learning in ways that demonstrate understanding and not mere replication.</a:t>
            </a:r>
          </a:p>
          <a:p>
            <a:endParaRPr lang="en-US" dirty="0"/>
          </a:p>
        </p:txBody>
      </p:sp>
      <p:sp>
        <p:nvSpPr>
          <p:cNvPr id="4" name="Date Placeholder 3"/>
          <p:cNvSpPr>
            <a:spLocks noGrp="1"/>
          </p:cNvSpPr>
          <p:nvPr>
            <p:ph type="dt" idx="10"/>
          </p:nvPr>
        </p:nvSpPr>
        <p:spPr/>
        <p:txBody>
          <a:bodyPr/>
          <a:lstStyle/>
          <a:p>
            <a:r>
              <a:rPr lang="en-US" smtClean="0"/>
              <a:t>3/22/2013</a:t>
            </a:r>
            <a:endParaRPr lang="en-US"/>
          </a:p>
        </p:txBody>
      </p:sp>
      <p:sp>
        <p:nvSpPr>
          <p:cNvPr id="5" name="Slide Number Placeholder 4"/>
          <p:cNvSpPr>
            <a:spLocks noGrp="1"/>
          </p:cNvSpPr>
          <p:nvPr>
            <p:ph type="sldNum" sz="quarter" idx="11"/>
          </p:nvPr>
        </p:nvSpPr>
        <p:spPr/>
        <p:txBody>
          <a:bodyPr/>
          <a:lstStyle/>
          <a:p>
            <a:fld id="{8301A1CE-9B9B-1841-BB50-2FBDD0E5FC81}" type="slidenum">
              <a:rPr lang="en-US" smtClean="0"/>
              <a:t>6</a:t>
            </a:fld>
            <a:endParaRPr lang="en-US"/>
          </a:p>
        </p:txBody>
      </p:sp>
    </p:spTree>
    <p:extLst>
      <p:ext uri="{BB962C8B-B14F-4D97-AF65-F5344CB8AC3E}">
        <p14:creationId xmlns:p14="http://schemas.microsoft.com/office/powerpoint/2010/main" val="3777439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3/22/2013</a:t>
            </a:r>
            <a:endParaRPr lang="en-US"/>
          </a:p>
        </p:txBody>
      </p:sp>
      <p:sp>
        <p:nvSpPr>
          <p:cNvPr id="5" name="Slide Number Placeholder 4"/>
          <p:cNvSpPr>
            <a:spLocks noGrp="1"/>
          </p:cNvSpPr>
          <p:nvPr>
            <p:ph type="sldNum" sz="quarter" idx="11"/>
          </p:nvPr>
        </p:nvSpPr>
        <p:spPr/>
        <p:txBody>
          <a:bodyPr/>
          <a:lstStyle/>
          <a:p>
            <a:fld id="{8301A1CE-9B9B-1841-BB50-2FBDD0E5FC81}" type="slidenum">
              <a:rPr lang="en-US" smtClean="0"/>
              <a:t>7</a:t>
            </a:fld>
            <a:endParaRPr lang="en-US"/>
          </a:p>
        </p:txBody>
      </p:sp>
    </p:spTree>
    <p:extLst>
      <p:ext uri="{BB962C8B-B14F-4D97-AF65-F5344CB8AC3E}">
        <p14:creationId xmlns:p14="http://schemas.microsoft.com/office/powerpoint/2010/main" val="18140124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our purposes, critical thinking refers to the ability to analyze, synthesize, and evaluate information, as well as to apply that information appropriate to a given context. </a:t>
            </a:r>
          </a:p>
        </p:txBody>
      </p:sp>
      <p:sp>
        <p:nvSpPr>
          <p:cNvPr id="4" name="Date Placeholder 3"/>
          <p:cNvSpPr>
            <a:spLocks noGrp="1"/>
          </p:cNvSpPr>
          <p:nvPr>
            <p:ph type="dt" idx="10"/>
          </p:nvPr>
        </p:nvSpPr>
        <p:spPr/>
        <p:txBody>
          <a:bodyPr/>
          <a:lstStyle/>
          <a:p>
            <a:r>
              <a:rPr lang="en-US" smtClean="0"/>
              <a:t>3/22/2013</a:t>
            </a:r>
            <a:endParaRPr lang="en-US"/>
          </a:p>
        </p:txBody>
      </p:sp>
      <p:sp>
        <p:nvSpPr>
          <p:cNvPr id="5" name="Slide Number Placeholder 4"/>
          <p:cNvSpPr>
            <a:spLocks noGrp="1"/>
          </p:cNvSpPr>
          <p:nvPr>
            <p:ph type="sldNum" sz="quarter" idx="11"/>
          </p:nvPr>
        </p:nvSpPr>
        <p:spPr/>
        <p:txBody>
          <a:bodyPr/>
          <a:lstStyle/>
          <a:p>
            <a:fld id="{8301A1CE-9B9B-1841-BB50-2FBDD0E5FC81}" type="slidenum">
              <a:rPr lang="en-US" smtClean="0"/>
              <a:t>8</a:t>
            </a:fld>
            <a:endParaRPr lang="en-US"/>
          </a:p>
        </p:txBody>
      </p:sp>
    </p:spTree>
    <p:extLst>
      <p:ext uri="{BB962C8B-B14F-4D97-AF65-F5344CB8AC3E}">
        <p14:creationId xmlns:p14="http://schemas.microsoft.com/office/powerpoint/2010/main" val="30944914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3/22/2013</a:t>
            </a:r>
            <a:endParaRPr lang="en-US"/>
          </a:p>
        </p:txBody>
      </p:sp>
      <p:sp>
        <p:nvSpPr>
          <p:cNvPr id="5" name="Slide Number Placeholder 4"/>
          <p:cNvSpPr>
            <a:spLocks noGrp="1"/>
          </p:cNvSpPr>
          <p:nvPr>
            <p:ph type="sldNum" sz="quarter" idx="11"/>
          </p:nvPr>
        </p:nvSpPr>
        <p:spPr/>
        <p:txBody>
          <a:bodyPr/>
          <a:lstStyle/>
          <a:p>
            <a:fld id="{8301A1CE-9B9B-1841-BB50-2FBDD0E5FC81}" type="slidenum">
              <a:rPr lang="en-US" smtClean="0"/>
              <a:t>9</a:t>
            </a:fld>
            <a:endParaRPr lang="en-US"/>
          </a:p>
        </p:txBody>
      </p:sp>
    </p:spTree>
    <p:extLst>
      <p:ext uri="{BB962C8B-B14F-4D97-AF65-F5344CB8AC3E}">
        <p14:creationId xmlns:p14="http://schemas.microsoft.com/office/powerpoint/2010/main" val="542404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A397A66E-95FE-4542-976E-490D7D8DB69F}" type="datetime1">
              <a:rPr lang="en-US" smtClean="0"/>
              <a:t>10/26/2014</a:t>
            </a:fld>
            <a:endParaRPr lang="en-US"/>
          </a:p>
        </p:txBody>
      </p:sp>
      <p:sp>
        <p:nvSpPr>
          <p:cNvPr id="8" name="Slide Number Placeholder 7"/>
          <p:cNvSpPr>
            <a:spLocks noGrp="1"/>
          </p:cNvSpPr>
          <p:nvPr>
            <p:ph type="sldNum" sz="quarter" idx="11"/>
          </p:nvPr>
        </p:nvSpPr>
        <p:spPr/>
        <p:txBody>
          <a:bodyPr/>
          <a:lstStyle/>
          <a:p>
            <a:fld id="{A8297BE3-808C-544C-ADA1-FCD5165CCECA}"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469848-61A8-473E-A424-34FE5E6D761C}" type="datetime1">
              <a:rPr lang="en-US" smtClean="0"/>
              <a:t>10/26/2014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97BE3-808C-544C-ADA1-FCD5165CCEC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D20E93-D0B6-4C50-B61C-A216935C7114}" type="datetime1">
              <a:rPr lang="en-US" smtClean="0"/>
              <a:t>10/26/2014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97BE3-808C-544C-ADA1-FCD5165CCEC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9285AEEE-791D-4394-B822-FBD1EEDF2292}" type="datetime1">
              <a:rPr lang="en-US" smtClean="0"/>
              <a:t>10/26/2014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97BE3-808C-544C-ADA1-FCD5165CCEC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62888F-890F-4725-9521-707D354DB4AA}" type="datetime1">
              <a:rPr lang="en-US" smtClean="0"/>
              <a:t>10/26/2014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297BE3-808C-544C-ADA1-FCD5165CCECA}"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FB9A4A55-F63D-486C-929C-E2439BB7B135}" type="datetime1">
              <a:rPr lang="en-US" smtClean="0"/>
              <a:t>10/26/2014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297BE3-808C-544C-ADA1-FCD5165CCECA}"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3BC92DC-248D-4928-AEF3-35F813934EBD}" type="datetime1">
              <a:rPr lang="en-US" smtClean="0"/>
              <a:t>10/26/2014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297BE3-808C-544C-ADA1-FCD5165CCECA}"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30B1950-5223-4582-866D-0AC40CAF8104}" type="datetime1">
              <a:rPr lang="en-US" smtClean="0"/>
              <a:t>10/26/2014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297BE3-808C-544C-ADA1-FCD5165CCEC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1D5A55-4DD9-4ABA-A924-2926935FFEF7}" type="datetime1">
              <a:rPr lang="en-US" smtClean="0"/>
              <a:t>10/26/2014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297BE3-808C-544C-ADA1-FCD5165CCEC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B55385-79EB-4D5C-9A7A-C9C88DCE6D25}" type="datetime1">
              <a:rPr lang="en-US" smtClean="0"/>
              <a:t>10/26/2014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297BE3-808C-544C-ADA1-FCD5165CCEC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95EDB3-6B08-467F-936E-6A6CD5D321D8}" type="datetime1">
              <a:rPr lang="en-US" smtClean="0"/>
              <a:t>10/26/2014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297BE3-808C-544C-ADA1-FCD5165CCEC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72B24243-9B65-4329-AA84-F21518AB2660}" type="datetime1">
              <a:rPr lang="en-US" smtClean="0"/>
              <a:t>10/26/2014</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8297BE3-808C-544C-ADA1-FCD5165CCECA}"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hf sldNum="0" hdr="0" ftr="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zlockmath.blogspot.com/2013/01/example-of-pbl-in-geometry-classroom.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docs.google.com/document/d/1vV-_mAUIVczVABS8mMgc4wKZEPvnfn845qaoeEwE8IM/edit" TargetMode="External"/><Relationship Id="rId2" Type="http://schemas.openxmlformats.org/officeDocument/2006/relationships/hyperlink" Target="http://www.transformation2013.org/project-based-learning-units/geometry/foundation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file:///C:\Users\Owner\Desktop\ACTM%20LESSON%20PLAN\Teaching%20Geometry%20through%20problem%20based%20learning%20-schenitto%202011%20nctm%20ariticle.pdf" TargetMode="External"/><Relationship Id="rId2" Type="http://schemas.openxmlformats.org/officeDocument/2006/relationships/hyperlink" Target="file:///C:\Users\Owner\Desktop\ACTM%20LESSON%20PLAN\math409tcmjourneydesigningacitypark--DESIGNING%20A%20CITY%20PARK%20GEOMETRY.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teachingchannel.org/videos/technology-and-geometry" TargetMode="External"/><Relationship Id="rId2" Type="http://schemas.openxmlformats.org/officeDocument/2006/relationships/hyperlink" Target="http://geometryonline.pbworks.com/w/page/14167950/PBL" TargetMode="External"/><Relationship Id="rId1" Type="http://schemas.openxmlformats.org/officeDocument/2006/relationships/slideLayout" Target="../slideLayouts/slideLayout2.xml"/><Relationship Id="rId4" Type="http://schemas.openxmlformats.org/officeDocument/2006/relationships/hyperlink" Target="http://www.curriki.org/welcome/press-release/curriki-announces-new-online-project-based-geometry-course-available-free-to-teachers-students/"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edutopia.org/blog/pbl-role-shift-to-ccss-sara-hallermann" TargetMode="External"/><Relationship Id="rId2" Type="http://schemas.openxmlformats.org/officeDocument/2006/relationships/hyperlink" Target="http://www.edutopia.org/blog/PBL-aligned-to-common-core-eric-isslehardt"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2521" y="0"/>
            <a:ext cx="8458200" cy="2590800"/>
          </a:xfrm>
        </p:spPr>
        <p:txBody>
          <a:bodyPr>
            <a:normAutofit/>
          </a:bodyPr>
          <a:lstStyle/>
          <a:p>
            <a:pPr algn="ctr" eaLnBrk="1" hangingPunct="1"/>
            <a:r>
              <a:rPr lang="en-US" sz="3200" b="1" dirty="0" smtClean="0">
                <a:latin typeface="Times New Roman" charset="0"/>
                <a:cs typeface="Times New Roman" charset="0"/>
              </a:rPr>
              <a:t>PROBLEM-BASED </a:t>
            </a:r>
            <a:r>
              <a:rPr lang="en-US" sz="3200" b="1" dirty="0">
                <a:latin typeface="Times New Roman" charset="0"/>
                <a:cs typeface="Times New Roman" charset="0"/>
              </a:rPr>
              <a:t>LEARNING </a:t>
            </a:r>
            <a:r>
              <a:rPr lang="en-US" sz="3200" b="1" dirty="0" smtClean="0">
                <a:latin typeface="Times New Roman" charset="0"/>
                <a:cs typeface="Times New Roman" charset="0"/>
              </a:rPr>
              <a:t>IN THE GEOMETRY </a:t>
            </a:r>
            <a:r>
              <a:rPr lang="en-US" sz="3200" b="1" dirty="0" smtClean="0">
                <a:latin typeface="Times New Roman" charset="0"/>
                <a:cs typeface="Times New Roman" charset="0"/>
              </a:rPr>
              <a:t>CLASSROOM </a:t>
            </a:r>
            <a:r>
              <a:rPr lang="en-US" sz="3200" dirty="0">
                <a:latin typeface="Times New Roman" charset="0"/>
                <a:cs typeface="Times New Roman" charset="0"/>
              </a:rPr>
              <a:t/>
            </a:r>
            <a:br>
              <a:rPr lang="en-US" sz="3200" dirty="0">
                <a:latin typeface="Times New Roman" charset="0"/>
                <a:cs typeface="Times New Roman" charset="0"/>
              </a:rPr>
            </a:br>
            <a:endParaRPr lang="en-US" sz="3200" b="1" dirty="0">
              <a:latin typeface="Times New Roman" charset="0"/>
              <a:cs typeface="Times New Roman" charset="0"/>
            </a:endParaRPr>
          </a:p>
        </p:txBody>
      </p:sp>
      <p:sp>
        <p:nvSpPr>
          <p:cNvPr id="3075" name="Rectangle 3"/>
          <p:cNvSpPr>
            <a:spLocks noGrp="1" noChangeArrowheads="1"/>
          </p:cNvSpPr>
          <p:nvPr>
            <p:ph type="subTitle" idx="1"/>
          </p:nvPr>
        </p:nvSpPr>
        <p:spPr>
          <a:xfrm>
            <a:off x="154172" y="2971800"/>
            <a:ext cx="8534400" cy="3048000"/>
          </a:xfrm>
        </p:spPr>
        <p:txBody>
          <a:bodyPr/>
          <a:lstStyle/>
          <a:p>
            <a:pPr eaLnBrk="1" hangingPunct="1">
              <a:lnSpc>
                <a:spcPct val="90000"/>
              </a:lnSpc>
              <a:buFont typeface="Wingdings" charset="0"/>
              <a:buNone/>
            </a:pPr>
            <a:endParaRPr lang="en-US" sz="2400" b="1" dirty="0">
              <a:solidFill>
                <a:schemeClr val="tx1"/>
              </a:solidFill>
              <a:latin typeface="Tahoma" charset="0"/>
            </a:endParaRPr>
          </a:p>
          <a:p>
            <a:pPr eaLnBrk="1" hangingPunct="1">
              <a:lnSpc>
                <a:spcPct val="90000"/>
              </a:lnSpc>
              <a:buFont typeface="Wingdings" charset="0"/>
              <a:buNone/>
            </a:pPr>
            <a:r>
              <a:rPr lang="en-US" sz="2800" b="1" dirty="0" smtClean="0">
                <a:solidFill>
                  <a:schemeClr val="tx1"/>
                </a:solidFill>
                <a:latin typeface="Times New Roman" charset="0"/>
                <a:cs typeface="Times New Roman" charset="0"/>
              </a:rPr>
              <a:t>Presenter: Shelia </a:t>
            </a:r>
            <a:r>
              <a:rPr lang="en-US" sz="2800" b="1" dirty="0" smtClean="0">
                <a:solidFill>
                  <a:schemeClr val="tx1"/>
                </a:solidFill>
                <a:latin typeface="Times New Roman" charset="0"/>
                <a:cs typeface="Times New Roman" charset="0"/>
              </a:rPr>
              <a:t>McGee </a:t>
            </a:r>
            <a:r>
              <a:rPr lang="en-US" sz="2800" b="1" dirty="0" smtClean="0">
                <a:solidFill>
                  <a:schemeClr val="tx1"/>
                </a:solidFill>
                <a:latin typeface="Times New Roman" charset="0"/>
                <a:cs typeface="Times New Roman" charset="0"/>
              </a:rPr>
              <a:t>Ingram</a:t>
            </a:r>
          </a:p>
          <a:p>
            <a:pPr eaLnBrk="1" hangingPunct="1">
              <a:lnSpc>
                <a:spcPct val="90000"/>
              </a:lnSpc>
              <a:buFont typeface="Wingdings" charset="0"/>
              <a:buNone/>
            </a:pPr>
            <a:endParaRPr lang="en-US" sz="2800" b="1" dirty="0" smtClean="0">
              <a:solidFill>
                <a:schemeClr val="tx1"/>
              </a:solidFill>
              <a:latin typeface="Times New Roman" charset="0"/>
              <a:cs typeface="Times New Roman" charset="0"/>
            </a:endParaRPr>
          </a:p>
          <a:p>
            <a:pPr eaLnBrk="1" hangingPunct="1">
              <a:lnSpc>
                <a:spcPct val="90000"/>
              </a:lnSpc>
              <a:buFont typeface="Wingdings" charset="0"/>
              <a:buNone/>
            </a:pPr>
            <a:r>
              <a:rPr lang="en-US" sz="2800" b="1" dirty="0" smtClean="0">
                <a:solidFill>
                  <a:schemeClr val="tx1"/>
                </a:solidFill>
                <a:latin typeface="Times New Roman" charset="0"/>
                <a:cs typeface="Times New Roman" charset="0"/>
              </a:rPr>
              <a:t> Problems as Possibilities: </a:t>
            </a:r>
            <a:r>
              <a:rPr lang="en-US" sz="2800" b="1" i="1" dirty="0" smtClean="0">
                <a:solidFill>
                  <a:schemeClr val="tx1"/>
                </a:solidFill>
                <a:latin typeface="Times New Roman" charset="0"/>
                <a:cs typeface="Times New Roman" charset="0"/>
              </a:rPr>
              <a:t>Problem-Based Learning for K-16 Education </a:t>
            </a:r>
            <a:r>
              <a:rPr lang="en-US" sz="2800" b="1" dirty="0" smtClean="0">
                <a:solidFill>
                  <a:schemeClr val="tx1"/>
                </a:solidFill>
                <a:latin typeface="Times New Roman" charset="0"/>
                <a:cs typeface="Times New Roman" charset="0"/>
              </a:rPr>
              <a:t>(book by Linda </a:t>
            </a:r>
            <a:r>
              <a:rPr lang="en-US" sz="2800" b="1" dirty="0" err="1" smtClean="0">
                <a:solidFill>
                  <a:schemeClr val="tx1"/>
                </a:solidFill>
                <a:latin typeface="Times New Roman" charset="0"/>
                <a:cs typeface="Times New Roman" charset="0"/>
              </a:rPr>
              <a:t>Torp</a:t>
            </a:r>
            <a:r>
              <a:rPr lang="en-US" sz="2800" b="1" dirty="0" smtClean="0">
                <a:solidFill>
                  <a:schemeClr val="tx1"/>
                </a:solidFill>
                <a:latin typeface="Times New Roman" charset="0"/>
                <a:cs typeface="Times New Roman" charset="0"/>
              </a:rPr>
              <a:t> and Sara Sage)</a:t>
            </a:r>
            <a:endParaRPr lang="en-US" sz="2800" b="1" dirty="0">
              <a:solidFill>
                <a:schemeClr val="tx1"/>
              </a:solidFill>
              <a:latin typeface="Times New Roman" charset="0"/>
              <a:cs typeface="Times New Roman" charset="0"/>
            </a:endParaRPr>
          </a:p>
          <a:p>
            <a:pPr eaLnBrk="1" hangingPunct="1">
              <a:lnSpc>
                <a:spcPct val="90000"/>
              </a:lnSpc>
              <a:buFont typeface="Wingdings" charset="0"/>
              <a:buNone/>
            </a:pPr>
            <a:endParaRPr lang="en-US" sz="2400" b="1" dirty="0">
              <a:solidFill>
                <a:schemeClr val="tx1"/>
              </a:solidFill>
              <a:latin typeface="Times New Roman" charset="0"/>
              <a:cs typeface="Times New Roman" charset="0"/>
            </a:endParaRPr>
          </a:p>
        </p:txBody>
      </p:sp>
      <p:sp>
        <p:nvSpPr>
          <p:cNvPr id="3" name="Date Placeholder 2"/>
          <p:cNvSpPr>
            <a:spLocks noGrp="1"/>
          </p:cNvSpPr>
          <p:nvPr>
            <p:ph type="dt" sz="half" idx="10"/>
          </p:nvPr>
        </p:nvSpPr>
        <p:spPr/>
        <p:txBody>
          <a:bodyPr/>
          <a:lstStyle/>
          <a:p>
            <a:fld id="{4F5A2DB7-9A1D-4549-9EA5-CC539C8DDA52}" type="datetime1">
              <a:rPr lang="en-US" smtClean="0"/>
              <a:t>10/26/2014</a:t>
            </a:fld>
            <a:endParaRPr lang="en-US" dirty="0"/>
          </a:p>
        </p:txBody>
      </p:sp>
    </p:spTree>
    <p:extLst>
      <p:ext uri="{BB962C8B-B14F-4D97-AF65-F5344CB8AC3E}">
        <p14:creationId xmlns:p14="http://schemas.microsoft.com/office/powerpoint/2010/main" val="223337715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4669"/>
            <a:ext cx="8229600" cy="1600200"/>
          </a:xfrm>
        </p:spPr>
        <p:txBody>
          <a:bodyPr/>
          <a:lstStyle/>
          <a:p>
            <a:r>
              <a:rPr lang="en-US" dirty="0" smtClean="0">
                <a:solidFill>
                  <a:schemeClr val="tx1"/>
                </a:solidFill>
              </a:rPr>
              <a:t>PBL Teacher’s </a:t>
            </a:r>
            <a:r>
              <a:rPr lang="en-US" dirty="0" smtClean="0">
                <a:solidFill>
                  <a:schemeClr val="tx1"/>
                </a:solidFill>
              </a:rPr>
              <a:t>Role 1</a:t>
            </a:r>
            <a:endParaRPr lang="en-US" dirty="0">
              <a:solidFill>
                <a:schemeClr val="tx1"/>
              </a:solidFill>
            </a:endParaRPr>
          </a:p>
        </p:txBody>
      </p:sp>
      <p:sp>
        <p:nvSpPr>
          <p:cNvPr id="3" name="Content Placeholder 2"/>
          <p:cNvSpPr>
            <a:spLocks noGrp="1"/>
          </p:cNvSpPr>
          <p:nvPr>
            <p:ph idx="1"/>
          </p:nvPr>
        </p:nvSpPr>
        <p:spPr>
          <a:xfrm>
            <a:off x="457200" y="1185531"/>
            <a:ext cx="8229600" cy="4525963"/>
          </a:xfrm>
        </p:spPr>
        <p:txBody>
          <a:bodyPr>
            <a:noAutofit/>
          </a:bodyPr>
          <a:lstStyle/>
          <a:p>
            <a:pPr marL="0" indent="0">
              <a:buNone/>
            </a:pPr>
            <a:r>
              <a:rPr lang="en-US" sz="2800" dirty="0" smtClean="0">
                <a:latin typeface="Times New Roman" panose="02020603050405020304" pitchFamily="18" charset="0"/>
                <a:cs typeface="Times New Roman" panose="02020603050405020304" pitchFamily="18" charset="0"/>
              </a:rPr>
              <a:t>Meta cognitive coach (ask </a:t>
            </a:r>
            <a:r>
              <a:rPr lang="en-US" sz="2800" dirty="0">
                <a:latin typeface="Times New Roman" panose="02020603050405020304" pitchFamily="18" charset="0"/>
                <a:cs typeface="Times New Roman" panose="02020603050405020304" pitchFamily="18" charset="0"/>
              </a:rPr>
              <a:t>meta </a:t>
            </a:r>
            <a:r>
              <a:rPr lang="en-US" sz="2800" dirty="0" smtClean="0">
                <a:latin typeface="Times New Roman" panose="02020603050405020304" pitchFamily="18" charset="0"/>
                <a:cs typeface="Times New Roman" panose="02020603050405020304" pitchFamily="18" charset="0"/>
              </a:rPr>
              <a:t>cognitive question) 	</a:t>
            </a:r>
          </a:p>
          <a:p>
            <a:r>
              <a:rPr lang="en-US" sz="2800" b="1" dirty="0" smtClean="0">
                <a:latin typeface="Times New Roman" panose="02020603050405020304" pitchFamily="18" charset="0"/>
                <a:cs typeface="Times New Roman" panose="02020603050405020304" pitchFamily="18" charset="0"/>
              </a:rPr>
              <a:t>Questions the </a:t>
            </a:r>
            <a:r>
              <a:rPr lang="en-US" sz="2800" b="1" dirty="0">
                <a:latin typeface="Times New Roman" panose="02020603050405020304" pitchFamily="18" charset="0"/>
                <a:cs typeface="Times New Roman" panose="02020603050405020304" pitchFamily="18" charset="0"/>
              </a:rPr>
              <a:t>students about their learning </a:t>
            </a:r>
            <a:r>
              <a:rPr lang="en-US" sz="2800" b="1" dirty="0" smtClean="0">
                <a:latin typeface="Times New Roman" panose="02020603050405020304" pitchFamily="18" charset="0"/>
                <a:cs typeface="Times New Roman" panose="02020603050405020304" pitchFamily="18" charset="0"/>
              </a:rPr>
              <a:t>process </a:t>
            </a:r>
            <a:endParaRPr lang="en-US" sz="2800" b="1" dirty="0">
              <a:latin typeface="Times New Roman" panose="02020603050405020304" pitchFamily="18" charset="0"/>
              <a:cs typeface="Times New Roman" panose="02020603050405020304" pitchFamily="18" charset="0"/>
            </a:endParaRPr>
          </a:p>
          <a:p>
            <a:pPr lvl="3"/>
            <a:r>
              <a:rPr lang="en-US" sz="2800" b="1" dirty="0">
                <a:latin typeface="Times New Roman" panose="02020603050405020304" pitchFamily="18" charset="0"/>
                <a:cs typeface="Times New Roman" panose="02020603050405020304" pitchFamily="18" charset="0"/>
              </a:rPr>
              <a:t>  How do you know </a:t>
            </a:r>
            <a:r>
              <a:rPr lang="en-US" sz="2800" b="1" dirty="0" smtClean="0">
                <a:latin typeface="Times New Roman" panose="02020603050405020304" pitchFamily="18" charset="0"/>
                <a:cs typeface="Times New Roman" panose="02020603050405020304" pitchFamily="18" charset="0"/>
              </a:rPr>
              <a:t>that?</a:t>
            </a:r>
            <a:endParaRPr lang="en-US" sz="2800" b="1" dirty="0">
              <a:latin typeface="Times New Roman" panose="02020603050405020304" pitchFamily="18" charset="0"/>
              <a:cs typeface="Times New Roman" panose="02020603050405020304" pitchFamily="18" charset="0"/>
            </a:endParaRPr>
          </a:p>
          <a:p>
            <a:pPr lvl="3"/>
            <a:r>
              <a:rPr lang="en-US" sz="2800" b="1" dirty="0">
                <a:latin typeface="Times New Roman" panose="02020603050405020304" pitchFamily="18" charset="0"/>
                <a:cs typeface="Times New Roman" panose="02020603050405020304" pitchFamily="18" charset="0"/>
              </a:rPr>
              <a:t> What assumptions might you be making</a:t>
            </a:r>
            <a:r>
              <a:rPr lang="en-US" sz="2800" b="1" dirty="0" smtClean="0">
                <a:latin typeface="Times New Roman" panose="02020603050405020304" pitchFamily="18" charset="0"/>
                <a:cs typeface="Times New Roman" panose="02020603050405020304" pitchFamily="18" charset="0"/>
              </a:rPr>
              <a:t>?</a:t>
            </a:r>
          </a:p>
          <a:p>
            <a:pPr lvl="3"/>
            <a:r>
              <a:rPr lang="en-US" sz="2800" b="1" dirty="0" smtClean="0">
                <a:latin typeface="Times New Roman" panose="02020603050405020304" pitchFamily="18" charset="0"/>
                <a:cs typeface="Times New Roman" panose="02020603050405020304" pitchFamily="18" charset="0"/>
              </a:rPr>
              <a:t>Why?</a:t>
            </a:r>
            <a:endParaRPr lang="en-US" sz="2800" b="1"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These questions are meant to get students to become self-reflective about their learning processes. </a:t>
            </a:r>
          </a:p>
          <a:p>
            <a:pPr marL="0" indent="0">
              <a:buNone/>
            </a:pPr>
            <a:endParaRPr lang="en-US" sz="3200" dirty="0"/>
          </a:p>
          <a:p>
            <a:pPr lvl="3"/>
            <a:endParaRPr lang="en-US" sz="3200" dirty="0" smtClean="0"/>
          </a:p>
          <a:p>
            <a:pPr lvl="3"/>
            <a:endParaRPr lang="en-US" sz="2000" dirty="0" smtClean="0"/>
          </a:p>
          <a:p>
            <a:pPr marL="1371600" lvl="3" indent="0">
              <a:buNone/>
            </a:pPr>
            <a:r>
              <a:rPr lang="en-US" sz="2000" dirty="0" smtClean="0"/>
              <a:t> </a:t>
            </a:r>
            <a:endParaRPr lang="en-US" sz="2000" dirty="0"/>
          </a:p>
        </p:txBody>
      </p:sp>
      <p:sp>
        <p:nvSpPr>
          <p:cNvPr id="4" name="Date Placeholder 3"/>
          <p:cNvSpPr>
            <a:spLocks noGrp="1"/>
          </p:cNvSpPr>
          <p:nvPr>
            <p:ph type="dt" sz="half" idx="10"/>
          </p:nvPr>
        </p:nvSpPr>
        <p:spPr/>
        <p:txBody>
          <a:bodyPr/>
          <a:lstStyle/>
          <a:p>
            <a:fld id="{31A97B7E-90D2-49C9-90C7-0261F16EBBB2}" type="datetime1">
              <a:rPr lang="en-US" smtClean="0"/>
              <a:t>10/26/2014</a:t>
            </a:fld>
            <a:endParaRPr lang="en-US"/>
          </a:p>
        </p:txBody>
      </p:sp>
    </p:spTree>
    <p:extLst>
      <p:ext uri="{BB962C8B-B14F-4D97-AF65-F5344CB8AC3E}">
        <p14:creationId xmlns:p14="http://schemas.microsoft.com/office/powerpoint/2010/main" val="35922925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PBL Teacher’s </a:t>
            </a:r>
            <a:r>
              <a:rPr lang="en-US" dirty="0" smtClean="0"/>
              <a:t>Role 2</a:t>
            </a:r>
            <a:endParaRPr lang="en-US" dirty="0"/>
          </a:p>
        </p:txBody>
      </p:sp>
      <p:sp>
        <p:nvSpPr>
          <p:cNvPr id="3" name="Content Placeholder 2"/>
          <p:cNvSpPr>
            <a:spLocks noGrp="1"/>
          </p:cNvSpPr>
          <p:nvPr>
            <p:ph idx="1"/>
          </p:nvPr>
        </p:nvSpPr>
        <p:spPr/>
        <p:txBody>
          <a:bodyPr>
            <a:normAutofit/>
          </a:bodyPr>
          <a:lstStyle/>
          <a:p>
            <a:r>
              <a:rPr lang="en-US" dirty="0" smtClean="0">
                <a:latin typeface="Times New Roman" panose="02020603050405020304" pitchFamily="18" charset="0"/>
                <a:cs typeface="Times New Roman" panose="02020603050405020304" pitchFamily="18" charset="0"/>
              </a:rPr>
              <a:t>Often referred to as a facilitator , classroom coach,  cognitive coach, and described as a “guide on the side”</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Select or Design a PBL Problem or Scenario</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Assess student learning </a:t>
            </a: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Co-Learner or co-investigator  with the students</a:t>
            </a:r>
            <a:endParaRPr lang="en-US"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44EF7276-8EFF-494C-86F0-0CC10A873F11}" type="datetime1">
              <a:rPr lang="en-US" smtClean="0"/>
              <a:t>10/26/2014</a:t>
            </a:fld>
            <a:endParaRPr lang="en-US" dirty="0"/>
          </a:p>
        </p:txBody>
      </p:sp>
    </p:spTree>
    <p:extLst>
      <p:ext uri="{BB962C8B-B14F-4D97-AF65-F5344CB8AC3E}">
        <p14:creationId xmlns:p14="http://schemas.microsoft.com/office/powerpoint/2010/main" val="25459687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PBL - Assessment</a:t>
            </a:r>
            <a:endParaRPr lang="en-US" dirty="0"/>
          </a:p>
        </p:txBody>
      </p:sp>
      <p:sp>
        <p:nvSpPr>
          <p:cNvPr id="3" name="Content Placeholder 2"/>
          <p:cNvSpPr>
            <a:spLocks noGrp="1"/>
          </p:cNvSpPr>
          <p:nvPr>
            <p:ph idx="1"/>
          </p:nvPr>
        </p:nvSpPr>
        <p:spPr/>
        <p:txBody>
          <a:bodyPr>
            <a:noAutofit/>
          </a:bodyPr>
          <a:lstStyle/>
          <a:p>
            <a:r>
              <a:rPr lang="en-US" sz="2800" dirty="0" smtClean="0">
                <a:latin typeface="Times New Roman" panose="02020603050405020304" pitchFamily="18" charset="0"/>
                <a:cs typeface="Times New Roman" panose="02020603050405020304" pitchFamily="18" charset="0"/>
              </a:rPr>
              <a:t>Use questioning  as a form of </a:t>
            </a:r>
            <a:r>
              <a:rPr lang="en-US" sz="2800" dirty="0" smtClean="0">
                <a:latin typeface="Times New Roman" panose="02020603050405020304" pitchFamily="18" charset="0"/>
                <a:cs typeface="Times New Roman" panose="02020603050405020304" pitchFamily="18" charset="0"/>
              </a:rPr>
              <a:t>assessment  </a:t>
            </a:r>
            <a:r>
              <a:rPr lang="en-US" sz="2800" dirty="0" smtClean="0">
                <a:latin typeface="Times New Roman" panose="02020603050405020304" pitchFamily="18" charset="0"/>
                <a:cs typeface="Times New Roman" panose="02020603050405020304" pitchFamily="18" charset="0"/>
              </a:rPr>
              <a:t>using Bloom’s  Taxonomy. </a:t>
            </a:r>
            <a:endParaRPr lang="en-US" sz="2800"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Skills </a:t>
            </a:r>
            <a:r>
              <a:rPr lang="en-US" sz="2800" dirty="0">
                <a:latin typeface="Times New Roman" panose="02020603050405020304" pitchFamily="18" charset="0"/>
                <a:cs typeface="Times New Roman" panose="02020603050405020304" pitchFamily="18" charset="0"/>
              </a:rPr>
              <a:t>in the </a:t>
            </a:r>
            <a:r>
              <a:rPr lang="en-US" sz="2800" dirty="0" smtClean="0">
                <a:latin typeface="Times New Roman" panose="02020603050405020304" pitchFamily="18" charset="0"/>
                <a:cs typeface="Times New Roman" panose="02020603050405020304" pitchFamily="18" charset="0"/>
              </a:rPr>
              <a:t>cognitive domain </a:t>
            </a:r>
            <a:r>
              <a:rPr lang="en-US" sz="2800" dirty="0">
                <a:latin typeface="Times New Roman" panose="02020603050405020304" pitchFamily="18" charset="0"/>
                <a:cs typeface="Times New Roman" panose="02020603050405020304" pitchFamily="18" charset="0"/>
              </a:rPr>
              <a:t>revolve around knowledge, comprehension, and critical thinking on a particular topic.</a:t>
            </a:r>
            <a:r>
              <a:rPr lang="en-US" sz="2800" dirty="0" smtClean="0">
                <a:latin typeface="Times New Roman" panose="02020603050405020304" pitchFamily="18" charset="0"/>
                <a:cs typeface="Times New Roman" panose="02020603050405020304" pitchFamily="18" charset="0"/>
              </a:rPr>
              <a:t> </a:t>
            </a:r>
          </a:p>
          <a:p>
            <a:r>
              <a:rPr lang="en-US" sz="2800" dirty="0" smtClean="0">
                <a:latin typeface="Times New Roman" panose="02020603050405020304" pitchFamily="18" charset="0"/>
                <a:cs typeface="Times New Roman" panose="02020603050405020304" pitchFamily="18" charset="0"/>
              </a:rPr>
              <a:t>In the area of “Evaluation” Bloom meant the learner could establish criteria for judging ones on work and be able to communicate and defend this criteria.</a:t>
            </a:r>
          </a:p>
          <a:p>
            <a:r>
              <a:rPr lang="en-US" sz="2800" dirty="0" smtClean="0">
                <a:latin typeface="Times New Roman" panose="02020603050405020304" pitchFamily="18" charset="0"/>
                <a:cs typeface="Times New Roman" panose="02020603050405020304" pitchFamily="18" charset="0"/>
              </a:rPr>
              <a:t>In particular through systematic questioning  we are assessing what learners “know”  and “understand” about the concept. </a:t>
            </a:r>
            <a:endParaRPr lang="en-US" sz="2800"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2EE7FA0B-A17E-48EF-8CAA-C713DE957241}" type="datetime1">
              <a:rPr lang="en-US" smtClean="0"/>
              <a:t>10/26/2014</a:t>
            </a:fld>
            <a:endParaRPr lang="en-US" dirty="0"/>
          </a:p>
        </p:txBody>
      </p:sp>
    </p:spTree>
    <p:extLst>
      <p:ext uri="{BB962C8B-B14F-4D97-AF65-F5344CB8AC3E}">
        <p14:creationId xmlns:p14="http://schemas.microsoft.com/office/powerpoint/2010/main" val="31339450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Procedural vs. Conceptual Knowledge</a:t>
            </a:r>
            <a:endParaRPr lang="en-US" dirty="0"/>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A growing body of promising research shows that if initial instruction focuses exclusively on procedural skills, then students may have difficulty developing an understanding of math concepts</a:t>
            </a:r>
          </a:p>
          <a:p>
            <a:r>
              <a:rPr lang="en-US" dirty="0" smtClean="0">
                <a:latin typeface="Times New Roman" panose="02020603050405020304" pitchFamily="18" charset="0"/>
                <a:cs typeface="Times New Roman" panose="02020603050405020304" pitchFamily="18" charset="0"/>
              </a:rPr>
              <a:t>Students who learn rules before they learn concepts tend to score significantly lower than do students who learn concepts first</a:t>
            </a:r>
          </a:p>
          <a:p>
            <a:r>
              <a:rPr lang="en-US" dirty="0" smtClean="0">
                <a:latin typeface="Times New Roman" panose="02020603050405020304" pitchFamily="18" charset="0"/>
                <a:cs typeface="Times New Roman" panose="02020603050405020304" pitchFamily="18" charset="0"/>
              </a:rPr>
              <a:t>Limits of generalization of math skills that can occur when instruction focuses exclusively on learning facts and procedures.</a:t>
            </a:r>
            <a:endParaRPr lang="en-US"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43F93652-CA4C-4ABF-803F-7FA4E31AA465}" type="datetime1">
              <a:rPr lang="en-US" smtClean="0"/>
              <a:t>10/26/2014</a:t>
            </a:fld>
            <a:endParaRPr lang="en-US" dirty="0"/>
          </a:p>
        </p:txBody>
      </p:sp>
    </p:spTree>
    <p:extLst>
      <p:ext uri="{BB962C8B-B14F-4D97-AF65-F5344CB8AC3E}">
        <p14:creationId xmlns:p14="http://schemas.microsoft.com/office/powerpoint/2010/main" val="26919901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Designing a Problem</a:t>
            </a:r>
            <a:endParaRPr lang="en-US" dirty="0"/>
          </a:p>
        </p:txBody>
      </p:sp>
      <p:sp>
        <p:nvSpPr>
          <p:cNvPr id="3" name="Content Placeholder 2"/>
          <p:cNvSpPr>
            <a:spLocks noGrp="1"/>
          </p:cNvSpPr>
          <p:nvPr>
            <p:ph idx="1"/>
          </p:nvPr>
        </p:nvSpPr>
        <p:spPr/>
        <p:txBody>
          <a:bodyPr>
            <a:normAutofit/>
          </a:bodyPr>
          <a:lstStyle/>
          <a:p>
            <a:r>
              <a:rPr lang="en-US" dirty="0" smtClean="0"/>
              <a:t>What conceptual (knowledge), skills-based and dispositional (attitudinal) outcomes that you and your school value highly enough to spend quality time working toward?</a:t>
            </a:r>
          </a:p>
          <a:p>
            <a:endParaRPr lang="en-US" dirty="0" smtClean="0"/>
          </a:p>
          <a:p>
            <a:r>
              <a:rPr lang="en-US" dirty="0" smtClean="0"/>
              <a:t>Big Ideas (are important and enduring) </a:t>
            </a:r>
          </a:p>
        </p:txBody>
      </p:sp>
      <p:sp>
        <p:nvSpPr>
          <p:cNvPr id="4" name="Date Placeholder 3"/>
          <p:cNvSpPr>
            <a:spLocks noGrp="1"/>
          </p:cNvSpPr>
          <p:nvPr>
            <p:ph type="dt" sz="half" idx="10"/>
          </p:nvPr>
        </p:nvSpPr>
        <p:spPr/>
        <p:txBody>
          <a:bodyPr/>
          <a:lstStyle/>
          <a:p>
            <a:fld id="{7E1C074C-2558-4E68-B403-A69B700B892B}" type="datetime1">
              <a:rPr lang="en-US" smtClean="0"/>
              <a:t>10/26/2014</a:t>
            </a:fld>
            <a:endParaRPr lang="en-US"/>
          </a:p>
        </p:txBody>
      </p:sp>
    </p:spTree>
    <p:extLst>
      <p:ext uri="{BB962C8B-B14F-4D97-AF65-F5344CB8AC3E}">
        <p14:creationId xmlns:p14="http://schemas.microsoft.com/office/powerpoint/2010/main" val="505301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0"/>
            <a:ext cx="8229600" cy="1175266"/>
          </a:xfrm>
        </p:spPr>
        <p:txBody>
          <a:bodyPr>
            <a:normAutofit/>
          </a:bodyPr>
          <a:lstStyle/>
          <a:p>
            <a:endParaRPr lang="en-US" dirty="0">
              <a:latin typeface="Times New Roman" charset="0"/>
              <a:cs typeface="Times New Roman" charset="0"/>
            </a:endParaRPr>
          </a:p>
        </p:txBody>
      </p:sp>
      <p:sp>
        <p:nvSpPr>
          <p:cNvPr id="2" name="Rectangle 1"/>
          <p:cNvSpPr/>
          <p:nvPr/>
        </p:nvSpPr>
        <p:spPr>
          <a:xfrm>
            <a:off x="10210800" y="990600"/>
            <a:ext cx="184666" cy="369332"/>
          </a:xfrm>
          <a:prstGeom prst="rect">
            <a:avLst/>
          </a:prstGeom>
        </p:spPr>
        <p:txBody>
          <a:bodyPr wrap="none">
            <a:spAutoFit/>
          </a:bodyPr>
          <a:lstStyle/>
          <a:p>
            <a:r>
              <a:rPr lang="en-US" dirty="0" smtClean="0">
                <a:latin typeface="Times New Roman" charset="0"/>
                <a:cs typeface="Times New Roman" charset="0"/>
              </a:rPr>
              <a:t> </a:t>
            </a:r>
          </a:p>
        </p:txBody>
      </p:sp>
      <p:sp>
        <p:nvSpPr>
          <p:cNvPr id="4" name="Date Placeholder 3"/>
          <p:cNvSpPr>
            <a:spLocks noGrp="1"/>
          </p:cNvSpPr>
          <p:nvPr>
            <p:ph type="dt" sz="half" idx="10"/>
          </p:nvPr>
        </p:nvSpPr>
        <p:spPr/>
        <p:txBody>
          <a:bodyPr/>
          <a:lstStyle/>
          <a:p>
            <a:fld id="{C43E36EE-DB04-453F-8105-C1ECDA3AA7B2}" type="datetime1">
              <a:rPr lang="en-US" smtClean="0"/>
              <a:t>10/26/2014</a:t>
            </a:fld>
            <a:endParaRPr lang="en-US"/>
          </a:p>
        </p:txBody>
      </p:sp>
      <p:pic>
        <p:nvPicPr>
          <p:cNvPr id="6" name="Content Placeholder 5" descr="PBL Teaching and Learning Template"/>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95534" y="0"/>
            <a:ext cx="9335068" cy="6858000"/>
          </a:xfrm>
          <a:prstGeom prst="rect">
            <a:avLst/>
          </a:prstGeom>
          <a:noFill/>
          <a:ln>
            <a:noFill/>
          </a:ln>
        </p:spPr>
      </p:pic>
      <p:sp>
        <p:nvSpPr>
          <p:cNvPr id="5" name="Rectangle 4"/>
          <p:cNvSpPr/>
          <p:nvPr/>
        </p:nvSpPr>
        <p:spPr>
          <a:xfrm>
            <a:off x="4760655" y="6488668"/>
            <a:ext cx="4126451" cy="369332"/>
          </a:xfrm>
          <a:prstGeom prst="rect">
            <a:avLst/>
          </a:prstGeom>
        </p:spPr>
        <p:txBody>
          <a:bodyPr wrap="none">
            <a:spAutoFit/>
          </a:bodyPr>
          <a:lstStyle/>
          <a:p>
            <a:r>
              <a:rPr lang="en-US" b="1" dirty="0"/>
              <a:t>http://pbln.imsa.edu/model/template/</a:t>
            </a:r>
            <a:endParaRPr lang="en-US" dirty="0"/>
          </a:p>
        </p:txBody>
      </p:sp>
    </p:spTree>
    <p:extLst>
      <p:ext uri="{BB962C8B-B14F-4D97-AF65-F5344CB8AC3E}">
        <p14:creationId xmlns:p14="http://schemas.microsoft.com/office/powerpoint/2010/main" val="42190565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Designing a PBL Problem</a:t>
            </a:r>
            <a:endParaRPr lang="en-US" dirty="0"/>
          </a:p>
        </p:txBody>
      </p:sp>
      <p:sp>
        <p:nvSpPr>
          <p:cNvPr id="3" name="Content Placeholder 2"/>
          <p:cNvSpPr>
            <a:spLocks noGrp="1"/>
          </p:cNvSpPr>
          <p:nvPr>
            <p:ph idx="1"/>
          </p:nvPr>
        </p:nvSpPr>
        <p:spPr/>
        <p:txBody>
          <a:bodyPr>
            <a:normAutofit lnSpcReduction="10000"/>
          </a:bodyPr>
          <a:lstStyle/>
          <a:p>
            <a:r>
              <a:rPr lang="en-US" dirty="0" smtClean="0"/>
              <a:t>Prepare a list of outcomes</a:t>
            </a:r>
          </a:p>
          <a:p>
            <a:pPr lvl="1"/>
            <a:r>
              <a:rPr lang="en-US" dirty="0" smtClean="0"/>
              <a:t>What concepts, skills, and dispositional </a:t>
            </a:r>
            <a:r>
              <a:rPr lang="en-US" dirty="0" smtClean="0"/>
              <a:t>outcomes </a:t>
            </a:r>
            <a:endParaRPr lang="en-US" dirty="0" smtClean="0"/>
          </a:p>
          <a:p>
            <a:pPr lvl="2"/>
            <a:r>
              <a:rPr lang="en-US" dirty="0" smtClean="0"/>
              <a:t>Want students to know about or be able to accomplish </a:t>
            </a:r>
            <a:r>
              <a:rPr lang="en-US" i="1" dirty="0" smtClean="0"/>
              <a:t>what</a:t>
            </a:r>
            <a:endParaRPr lang="en-US" i="1" dirty="0"/>
          </a:p>
          <a:p>
            <a:pPr lvl="2"/>
            <a:endParaRPr lang="en-US" i="1" dirty="0" smtClean="0"/>
          </a:p>
          <a:p>
            <a:pPr lvl="2"/>
            <a:r>
              <a:rPr lang="en-US" i="1" dirty="0" smtClean="0"/>
              <a:t>Consider Your Context</a:t>
            </a:r>
          </a:p>
          <a:p>
            <a:pPr lvl="3"/>
            <a:r>
              <a:rPr lang="en-US" i="1" dirty="0" smtClean="0"/>
              <a:t>Within your school</a:t>
            </a:r>
          </a:p>
          <a:p>
            <a:pPr lvl="3"/>
            <a:r>
              <a:rPr lang="en-US" i="1" dirty="0" smtClean="0"/>
              <a:t>Within your local , region, or state</a:t>
            </a:r>
          </a:p>
          <a:p>
            <a:pPr lvl="3"/>
            <a:r>
              <a:rPr lang="en-US" i="1" dirty="0" smtClean="0"/>
              <a:t>Within your neighborhood</a:t>
            </a:r>
          </a:p>
          <a:p>
            <a:pPr lvl="3"/>
            <a:endParaRPr lang="en-US" i="1" dirty="0"/>
          </a:p>
          <a:p>
            <a:pPr lvl="3"/>
            <a:r>
              <a:rPr lang="en-US" i="1" dirty="0" smtClean="0"/>
              <a:t>What aspects of your context might interest , motivate , or hook your learners</a:t>
            </a:r>
            <a:endParaRPr lang="en-US" i="1" dirty="0"/>
          </a:p>
          <a:p>
            <a:pPr lvl="2"/>
            <a:r>
              <a:rPr lang="en-US" i="1" dirty="0" smtClean="0"/>
              <a:t>Consider your standards</a:t>
            </a:r>
          </a:p>
          <a:p>
            <a:pPr lvl="3"/>
            <a:r>
              <a:rPr lang="en-US" i="1" dirty="0" smtClean="0"/>
              <a:t>Which standards might fit your </a:t>
            </a:r>
            <a:r>
              <a:rPr lang="en-US" b="1" i="1" dirty="0" smtClean="0"/>
              <a:t>learners</a:t>
            </a:r>
            <a:r>
              <a:rPr lang="en-US" i="1" dirty="0" smtClean="0"/>
              <a:t> and your </a:t>
            </a:r>
            <a:r>
              <a:rPr lang="en-US" b="1" i="1" dirty="0" smtClean="0"/>
              <a:t>curriculum</a:t>
            </a:r>
            <a:r>
              <a:rPr lang="en-US" i="1" dirty="0" smtClean="0"/>
              <a:t> in your </a:t>
            </a:r>
            <a:r>
              <a:rPr lang="en-US" b="1" i="1" dirty="0" smtClean="0"/>
              <a:t>context</a:t>
            </a:r>
            <a:r>
              <a:rPr lang="en-US" i="1" dirty="0" smtClean="0"/>
              <a:t>?</a:t>
            </a:r>
          </a:p>
          <a:p>
            <a:pPr lvl="3"/>
            <a:r>
              <a:rPr lang="en-US" i="1" dirty="0" smtClean="0"/>
              <a:t>Consider Characterizes of a Problem</a:t>
            </a:r>
          </a:p>
          <a:p>
            <a:pPr lvl="4"/>
            <a:r>
              <a:rPr lang="en-US" i="1" dirty="0" smtClean="0"/>
              <a:t>What makes what is problematic about the topic</a:t>
            </a:r>
            <a:endParaRPr lang="en-US" i="1" dirty="0"/>
          </a:p>
          <a:p>
            <a:pPr lvl="4"/>
            <a:endParaRPr lang="en-US" i="1" dirty="0"/>
          </a:p>
        </p:txBody>
      </p:sp>
      <p:sp>
        <p:nvSpPr>
          <p:cNvPr id="4" name="Date Placeholder 3"/>
          <p:cNvSpPr>
            <a:spLocks noGrp="1"/>
          </p:cNvSpPr>
          <p:nvPr>
            <p:ph type="dt" sz="half" idx="10"/>
          </p:nvPr>
        </p:nvSpPr>
        <p:spPr/>
        <p:txBody>
          <a:bodyPr/>
          <a:lstStyle/>
          <a:p>
            <a:fld id="{9804D818-D9EE-4A93-8C4C-F427A0CAFACD}" type="datetime1">
              <a:rPr lang="en-US" smtClean="0"/>
              <a:t>10/26/2014</a:t>
            </a:fld>
            <a:endParaRPr lang="en-US"/>
          </a:p>
        </p:txBody>
      </p:sp>
    </p:spTree>
    <p:extLst>
      <p:ext uri="{BB962C8B-B14F-4D97-AF65-F5344CB8AC3E}">
        <p14:creationId xmlns:p14="http://schemas.microsoft.com/office/powerpoint/2010/main" val="38441205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Determine Relevance and Reality</a:t>
            </a:r>
          </a:p>
          <a:p>
            <a:pPr lvl="1"/>
            <a:r>
              <a:rPr lang="en-US" dirty="0" smtClean="0"/>
              <a:t>Where do you find problems that are real and relevant to your learners, your curriculum and your context</a:t>
            </a:r>
          </a:p>
          <a:p>
            <a:pPr lvl="1"/>
            <a:r>
              <a:rPr lang="en-US" dirty="0" smtClean="0"/>
              <a:t>Map your ideas</a:t>
            </a:r>
          </a:p>
          <a:p>
            <a:pPr lvl="1"/>
            <a:r>
              <a:rPr lang="en-US" dirty="0" smtClean="0"/>
              <a:t>Consider Role and Situation</a:t>
            </a:r>
          </a:p>
          <a:p>
            <a:pPr lvl="2"/>
            <a:r>
              <a:rPr lang="en-US" dirty="0" smtClean="0"/>
              <a:t>Do learners have an appropriate role and stake in the problem</a:t>
            </a:r>
            <a:endParaRPr lang="en-US" dirty="0"/>
          </a:p>
          <a:p>
            <a:pPr lvl="2"/>
            <a:r>
              <a:rPr lang="en-US" dirty="0" smtClean="0"/>
              <a:t>Anticipate the Problem Statement</a:t>
            </a:r>
          </a:p>
          <a:p>
            <a:pPr lvl="2"/>
            <a:r>
              <a:rPr lang="en-US" dirty="0" smtClean="0"/>
              <a:t>Plan for Know/Need to Know</a:t>
            </a:r>
          </a:p>
          <a:p>
            <a:pPr lvl="2"/>
            <a:r>
              <a:rPr lang="en-US" dirty="0" smtClean="0"/>
              <a:t>When your learners generate their K/NK lists, your curricular goals should emerge.</a:t>
            </a:r>
          </a:p>
          <a:p>
            <a:pPr lvl="3"/>
            <a:r>
              <a:rPr lang="en-US" dirty="0" smtClean="0"/>
              <a:t>To check step out of your role as designer of the problem and put yourself in the role of the </a:t>
            </a:r>
            <a:r>
              <a:rPr lang="en-US" dirty="0" smtClean="0"/>
              <a:t>learners.</a:t>
            </a:r>
            <a:endParaRPr lang="en-US" dirty="0" smtClean="0"/>
          </a:p>
          <a:p>
            <a:pPr lvl="3"/>
            <a:endParaRPr lang="en-US" dirty="0"/>
          </a:p>
          <a:p>
            <a:pPr marL="1371600" lvl="3" indent="0">
              <a:buNone/>
            </a:pPr>
            <a:r>
              <a:rPr lang="en-US" dirty="0" smtClean="0"/>
              <a:t>Plan for Instruction and Assessment</a:t>
            </a:r>
          </a:p>
          <a:p>
            <a:pPr marL="1371600" lvl="3" indent="0">
              <a:buNone/>
            </a:pPr>
            <a:r>
              <a:rPr lang="en-US" dirty="0" smtClean="0"/>
              <a:t>Consider the Hook</a:t>
            </a:r>
          </a:p>
          <a:p>
            <a:pPr marL="1371600" lvl="3" indent="0">
              <a:buNone/>
            </a:pPr>
            <a:endParaRPr lang="en-US" dirty="0" smtClean="0"/>
          </a:p>
        </p:txBody>
      </p:sp>
      <p:sp>
        <p:nvSpPr>
          <p:cNvPr id="4" name="Date Placeholder 3"/>
          <p:cNvSpPr>
            <a:spLocks noGrp="1"/>
          </p:cNvSpPr>
          <p:nvPr>
            <p:ph type="dt" sz="half" idx="10"/>
          </p:nvPr>
        </p:nvSpPr>
        <p:spPr/>
        <p:txBody>
          <a:bodyPr/>
          <a:lstStyle/>
          <a:p>
            <a:fld id="{637AA335-7662-426C-B291-15C0950C26C7}" type="datetime1">
              <a:rPr lang="en-US" smtClean="0"/>
              <a:t>10/26/2014</a:t>
            </a:fld>
            <a:endParaRPr lang="en-US"/>
          </a:p>
        </p:txBody>
      </p:sp>
    </p:spTree>
    <p:extLst>
      <p:ext uri="{BB962C8B-B14F-4D97-AF65-F5344CB8AC3E}">
        <p14:creationId xmlns:p14="http://schemas.microsoft.com/office/powerpoint/2010/main" val="7833290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Date Placeholder 3"/>
          <p:cNvSpPr>
            <a:spLocks noGrp="1"/>
          </p:cNvSpPr>
          <p:nvPr>
            <p:ph type="dt" sz="half" idx="10"/>
          </p:nvPr>
        </p:nvSpPr>
        <p:spPr/>
        <p:txBody>
          <a:bodyPr/>
          <a:lstStyle/>
          <a:p>
            <a:fld id="{39F63A3C-554D-4790-8EB1-441DC2872E8F}" type="datetime1">
              <a:rPr lang="en-US" smtClean="0"/>
              <a:t>10/26/2014</a:t>
            </a:fld>
            <a:endParaRPr lang="en-US"/>
          </a:p>
        </p:txBody>
      </p:sp>
      <p:pic>
        <p:nvPicPr>
          <p:cNvPr id="6" name="Content Placeholder 5" descr="Varied Approaches Along Continuum: Lecture, Problem-Based"/>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9183" y="123908"/>
            <a:ext cx="9253183" cy="188231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e 6"/>
          <p:cNvGraphicFramePr>
            <a:graphicFrameLocks noGrp="1"/>
          </p:cNvGraphicFramePr>
          <p:nvPr>
            <p:extLst>
              <p:ext uri="{D42A27DB-BD31-4B8C-83A1-F6EECF244321}">
                <p14:modId xmlns:p14="http://schemas.microsoft.com/office/powerpoint/2010/main" val="3256635218"/>
              </p:ext>
            </p:extLst>
          </p:nvPr>
        </p:nvGraphicFramePr>
        <p:xfrm>
          <a:off x="204716" y="1719618"/>
          <a:ext cx="8871045" cy="4681182"/>
        </p:xfrm>
        <a:graphic>
          <a:graphicData uri="http://schemas.openxmlformats.org/drawingml/2006/table">
            <a:tbl>
              <a:tblPr/>
              <a:tblGrid>
                <a:gridCol w="4258102"/>
                <a:gridCol w="4612943"/>
              </a:tblGrid>
              <a:tr h="4681182">
                <a:tc>
                  <a:txBody>
                    <a:bodyPr/>
                    <a:lstStyle/>
                    <a:p>
                      <a:r>
                        <a:rPr lang="en-US" sz="2800" b="1" dirty="0">
                          <a:effectLst/>
                        </a:rPr>
                        <a:t>Curriculum as Prescription</a:t>
                      </a:r>
                    </a:p>
                    <a:p>
                      <a:pPr>
                        <a:buFont typeface="Arial"/>
                        <a:buChar char="•"/>
                      </a:pPr>
                      <a:r>
                        <a:rPr lang="en-US" sz="2800" dirty="0">
                          <a:effectLst/>
                        </a:rPr>
                        <a:t>From the perspective of teacher/expert</a:t>
                      </a:r>
                    </a:p>
                    <a:p>
                      <a:pPr>
                        <a:buFont typeface="Arial"/>
                        <a:buChar char="•"/>
                      </a:pPr>
                      <a:r>
                        <a:rPr lang="en-US" sz="2800" dirty="0">
                          <a:effectLst/>
                        </a:rPr>
                        <a:t>Linear and rational</a:t>
                      </a:r>
                    </a:p>
                    <a:p>
                      <a:pPr>
                        <a:buFont typeface="Arial"/>
                        <a:buChar char="•"/>
                      </a:pPr>
                      <a:r>
                        <a:rPr lang="en-US" sz="2800" dirty="0">
                          <a:effectLst/>
                        </a:rPr>
                        <a:t>Part to whole organization</a:t>
                      </a:r>
                    </a:p>
                    <a:p>
                      <a:pPr>
                        <a:buFont typeface="Arial"/>
                        <a:buChar char="•"/>
                      </a:pPr>
                      <a:r>
                        <a:rPr lang="en-US" sz="2800" dirty="0">
                          <a:effectLst/>
                        </a:rPr>
                        <a:t>Teaching as transmitting</a:t>
                      </a:r>
                    </a:p>
                    <a:p>
                      <a:pPr>
                        <a:buFont typeface="Arial"/>
                        <a:buChar char="•"/>
                      </a:pPr>
                      <a:r>
                        <a:rPr lang="en-US" sz="2800" dirty="0">
                          <a:effectLst/>
                        </a:rPr>
                        <a:t>Learning as receiving</a:t>
                      </a:r>
                    </a:p>
                    <a:p>
                      <a:pPr>
                        <a:buFont typeface="Arial"/>
                        <a:buChar char="•"/>
                      </a:pPr>
                      <a:r>
                        <a:rPr lang="en-US" sz="2800" dirty="0">
                          <a:effectLst/>
                        </a:rPr>
                        <a:t>Structured environment</a:t>
                      </a:r>
                    </a:p>
                  </a:txBody>
                  <a:tcPr marL="19050" marR="19050" marT="19050" marB="19050">
                    <a:lnL>
                      <a:noFill/>
                    </a:lnL>
                    <a:lnR>
                      <a:noFill/>
                    </a:lnR>
                    <a:lnT>
                      <a:noFill/>
                    </a:lnT>
                    <a:lnB>
                      <a:noFill/>
                    </a:lnB>
                  </a:tcPr>
                </a:tc>
                <a:tc>
                  <a:txBody>
                    <a:bodyPr/>
                    <a:lstStyle/>
                    <a:p>
                      <a:r>
                        <a:rPr lang="en-US" sz="2800" b="1" dirty="0">
                          <a:effectLst/>
                        </a:rPr>
                        <a:t>Curriculum as Experience</a:t>
                      </a:r>
                    </a:p>
                    <a:p>
                      <a:pPr>
                        <a:buFont typeface="Arial"/>
                        <a:buChar char="•"/>
                      </a:pPr>
                      <a:r>
                        <a:rPr lang="en-US" sz="2800" dirty="0">
                          <a:effectLst/>
                        </a:rPr>
                        <a:t>From the perspective of </a:t>
                      </a:r>
                      <a:r>
                        <a:rPr lang="en-US" sz="2800" dirty="0" smtClean="0">
                          <a:effectLst/>
                        </a:rPr>
                        <a:t>   student/learner</a:t>
                      </a:r>
                      <a:endParaRPr lang="en-US" sz="2800" dirty="0">
                        <a:effectLst/>
                      </a:endParaRPr>
                    </a:p>
                    <a:p>
                      <a:pPr>
                        <a:buFont typeface="Arial"/>
                        <a:buChar char="•"/>
                      </a:pPr>
                      <a:r>
                        <a:rPr lang="en-US" sz="2800" dirty="0">
                          <a:effectLst/>
                        </a:rPr>
                        <a:t>Coherent and relevant</a:t>
                      </a:r>
                    </a:p>
                    <a:p>
                      <a:pPr>
                        <a:buFont typeface="Arial"/>
                        <a:buChar char="•"/>
                      </a:pPr>
                      <a:r>
                        <a:rPr lang="en-US" sz="2800" dirty="0">
                          <a:effectLst/>
                        </a:rPr>
                        <a:t>Whole to part organization</a:t>
                      </a:r>
                    </a:p>
                    <a:p>
                      <a:pPr>
                        <a:buFont typeface="Arial"/>
                        <a:buChar char="•"/>
                      </a:pPr>
                      <a:r>
                        <a:rPr lang="en-US" sz="2800" dirty="0">
                          <a:effectLst/>
                        </a:rPr>
                        <a:t>Teaching as facilitating</a:t>
                      </a:r>
                    </a:p>
                    <a:p>
                      <a:pPr>
                        <a:buFont typeface="Arial"/>
                        <a:buChar char="•"/>
                      </a:pPr>
                      <a:r>
                        <a:rPr lang="en-US" sz="2800" dirty="0">
                          <a:effectLst/>
                        </a:rPr>
                        <a:t>Learning as constructing</a:t>
                      </a:r>
                    </a:p>
                    <a:p>
                      <a:pPr>
                        <a:buFont typeface="Arial"/>
                        <a:buChar char="•"/>
                      </a:pPr>
                      <a:r>
                        <a:rPr lang="en-US" sz="2800" dirty="0">
                          <a:effectLst/>
                        </a:rPr>
                        <a:t>Flexible environment</a:t>
                      </a:r>
                    </a:p>
                  </a:txBody>
                  <a:tcPr marL="19050" marR="19050" marT="19050" marB="19050">
                    <a:lnL>
                      <a:noFill/>
                    </a:lnL>
                    <a:lnR>
                      <a:noFill/>
                    </a:lnR>
                    <a:lnT>
                      <a:noFill/>
                    </a:lnT>
                    <a:lnB>
                      <a:noFill/>
                    </a:lnB>
                  </a:tcPr>
                </a:tc>
              </a:tr>
            </a:tbl>
          </a:graphicData>
        </a:graphic>
      </p:graphicFrame>
    </p:spTree>
    <p:extLst>
      <p:ext uri="{BB962C8B-B14F-4D97-AF65-F5344CB8AC3E}">
        <p14:creationId xmlns:p14="http://schemas.microsoft.com/office/powerpoint/2010/main" val="38762749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829322" y="-266700"/>
            <a:ext cx="7620000" cy="1295400"/>
          </a:xfrm>
        </p:spPr>
        <p:txBody>
          <a:bodyPr/>
          <a:lstStyle/>
          <a:p>
            <a:pPr algn="ctr" eaLnBrk="1" hangingPunct="1"/>
            <a:r>
              <a:rPr lang="en-US" dirty="0" smtClean="0">
                <a:latin typeface="Times New Roman" charset="0"/>
                <a:cs typeface="Times New Roman" charset="0"/>
              </a:rPr>
              <a:t>Assessment 1</a:t>
            </a:r>
            <a:endParaRPr lang="en-US" dirty="0">
              <a:latin typeface="Times New Roman" charset="0"/>
              <a:cs typeface="Times New Roman" charset="0"/>
            </a:endParaRPr>
          </a:p>
        </p:txBody>
      </p:sp>
      <p:sp>
        <p:nvSpPr>
          <p:cNvPr id="7171" name="Rectangle 3"/>
          <p:cNvSpPr>
            <a:spLocks noGrp="1" noChangeArrowheads="1"/>
          </p:cNvSpPr>
          <p:nvPr>
            <p:ph idx="1"/>
          </p:nvPr>
        </p:nvSpPr>
        <p:spPr>
          <a:xfrm>
            <a:off x="609600" y="1127078"/>
            <a:ext cx="8345488" cy="4577687"/>
          </a:xfrm>
        </p:spPr>
        <p:txBody>
          <a:bodyPr>
            <a:noAutofit/>
          </a:bodyPr>
          <a:lstStyle/>
          <a:p>
            <a:r>
              <a:rPr lang="en-US" sz="2800" b="1" dirty="0">
                <a:latin typeface="Times New Roman" panose="02020603050405020304" pitchFamily="18" charset="0"/>
                <a:cs typeface="Times New Roman" panose="02020603050405020304" pitchFamily="18" charset="0"/>
              </a:rPr>
              <a:t>What Do We Assess?</a:t>
            </a:r>
          </a:p>
          <a:p>
            <a:pPr lvl="1"/>
            <a:r>
              <a:rPr lang="en-US" sz="2800" b="1" dirty="0">
                <a:latin typeface="Times New Roman" panose="02020603050405020304" pitchFamily="18" charset="0"/>
                <a:cs typeface="Times New Roman" panose="02020603050405020304" pitchFamily="18" charset="0"/>
              </a:rPr>
              <a:t>Assessment of the learner may be developmental, diagnostic, formative or </a:t>
            </a:r>
            <a:r>
              <a:rPr lang="en-US" sz="2800" b="1" dirty="0" smtClean="0">
                <a:latin typeface="Times New Roman" panose="02020603050405020304" pitchFamily="18" charset="0"/>
                <a:cs typeface="Times New Roman" panose="02020603050405020304" pitchFamily="18" charset="0"/>
              </a:rPr>
              <a:t>summative</a:t>
            </a:r>
            <a:endParaRPr lang="en-US" sz="2800" dirty="0">
              <a:latin typeface="Times New Roman" panose="02020603050405020304" pitchFamily="18" charset="0"/>
              <a:cs typeface="Times New Roman" panose="02020603050405020304" pitchFamily="18" charset="0"/>
            </a:endParaRPr>
          </a:p>
          <a:p>
            <a:pPr lvl="2"/>
            <a:r>
              <a:rPr lang="en-US" sz="2800" b="1" dirty="0">
                <a:latin typeface="Times New Roman" panose="02020603050405020304" pitchFamily="18" charset="0"/>
                <a:cs typeface="Times New Roman" panose="02020603050405020304" pitchFamily="18" charset="0"/>
              </a:rPr>
              <a:t>Knowledge-curricular and cross-curricular content and concepts</a:t>
            </a:r>
            <a:endParaRPr lang="en-US" sz="2800" dirty="0">
              <a:latin typeface="Times New Roman" panose="02020603050405020304" pitchFamily="18" charset="0"/>
              <a:cs typeface="Times New Roman" panose="02020603050405020304" pitchFamily="18" charset="0"/>
            </a:endParaRPr>
          </a:p>
          <a:p>
            <a:pPr lvl="2"/>
            <a:r>
              <a:rPr lang="en-US" sz="2800" b="1" dirty="0">
                <a:latin typeface="Times New Roman" panose="02020603050405020304" pitchFamily="18" charset="0"/>
                <a:cs typeface="Times New Roman" panose="02020603050405020304" pitchFamily="18" charset="0"/>
              </a:rPr>
              <a:t>Skills- process(problem-solving, reaching consensus and decision-making) and thinking( including metacognitive and epistemic), and</a:t>
            </a:r>
            <a:endParaRPr lang="en-US" sz="2800" dirty="0">
              <a:latin typeface="Times New Roman" panose="02020603050405020304" pitchFamily="18" charset="0"/>
              <a:cs typeface="Times New Roman" panose="02020603050405020304" pitchFamily="18" charset="0"/>
            </a:endParaRPr>
          </a:p>
          <a:p>
            <a:pPr lvl="2"/>
            <a:r>
              <a:rPr lang="en-US" sz="2800" b="1" dirty="0">
                <a:latin typeface="Times New Roman" panose="02020603050405020304" pitchFamily="18" charset="0"/>
                <a:cs typeface="Times New Roman" panose="02020603050405020304" pitchFamily="18" charset="0"/>
              </a:rPr>
              <a:t>Disposition-social/emotional learning </a:t>
            </a:r>
            <a:r>
              <a:rPr lang="en-US" sz="2800" b="1" dirty="0" smtClean="0">
                <a:latin typeface="Times New Roman" panose="02020603050405020304" pitchFamily="18" charset="0"/>
                <a:cs typeface="Times New Roman" panose="02020603050405020304" pitchFamily="18" charset="0"/>
              </a:rPr>
              <a:t>(including </a:t>
            </a:r>
            <a:r>
              <a:rPr lang="en-US" sz="2800" b="1" dirty="0">
                <a:latin typeface="Times New Roman" panose="02020603050405020304" pitchFamily="18" charset="0"/>
                <a:cs typeface="Times New Roman" panose="02020603050405020304" pitchFamily="18" charset="0"/>
              </a:rPr>
              <a:t>self-direction and collaboration)</a:t>
            </a:r>
            <a:endParaRPr lang="en-US" sz="2800" dirty="0">
              <a:latin typeface="Times New Roman" panose="02020603050405020304" pitchFamily="18" charset="0"/>
              <a:cs typeface="Times New Roman" panose="02020603050405020304" pitchFamily="18" charset="0"/>
            </a:endParaRPr>
          </a:p>
          <a:p>
            <a:endParaRPr lang="en-US" sz="2800" dirty="0">
              <a:solidFill>
                <a:schemeClr val="tx1"/>
              </a:solidFill>
              <a:latin typeface="Times New Roman" panose="02020603050405020304" pitchFamily="18" charset="0"/>
              <a:cs typeface="Times New Roman" panose="02020603050405020304" pitchFamily="18" charset="0"/>
            </a:endParaRPr>
          </a:p>
          <a:p>
            <a:pPr lvl="1"/>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3" name="Date Placeholder 2"/>
          <p:cNvSpPr>
            <a:spLocks noGrp="1"/>
          </p:cNvSpPr>
          <p:nvPr>
            <p:ph type="dt" sz="half" idx="10"/>
          </p:nvPr>
        </p:nvSpPr>
        <p:spPr/>
        <p:txBody>
          <a:bodyPr/>
          <a:lstStyle/>
          <a:p>
            <a:fld id="{9A43F276-CA2F-4D6F-AE05-E7CD809FEE81}" type="datetime1">
              <a:rPr lang="en-US" smtClean="0"/>
              <a:t>10/26/2014</a:t>
            </a:fld>
            <a:endParaRPr lang="en-US"/>
          </a:p>
        </p:txBody>
      </p:sp>
    </p:spTree>
    <p:extLst>
      <p:ext uri="{BB962C8B-B14F-4D97-AF65-F5344CB8AC3E}">
        <p14:creationId xmlns:p14="http://schemas.microsoft.com/office/powerpoint/2010/main" val="33707949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ctr"/>
            <a:r>
              <a:rPr lang="en-US" dirty="0" smtClean="0">
                <a:latin typeface="Times New Roman" charset="0"/>
                <a:cs typeface="Times New Roman" charset="0"/>
              </a:rPr>
              <a:t>What is PBL?</a:t>
            </a:r>
            <a:endParaRPr lang="en-US" dirty="0">
              <a:latin typeface="Times New Roman" charset="0"/>
              <a:cs typeface="Times New Roman" charset="0"/>
            </a:endParaRPr>
          </a:p>
        </p:txBody>
      </p:sp>
      <p:sp>
        <p:nvSpPr>
          <p:cNvPr id="6147" name="Content Placeholder 2"/>
          <p:cNvSpPr>
            <a:spLocks noGrp="1"/>
          </p:cNvSpPr>
          <p:nvPr>
            <p:ph idx="1"/>
          </p:nvPr>
        </p:nvSpPr>
        <p:spPr>
          <a:xfrm>
            <a:off x="609600" y="1600200"/>
            <a:ext cx="8229600" cy="4525963"/>
          </a:xfrm>
        </p:spPr>
        <p:txBody>
          <a:bodyPr>
            <a:normAutofit fontScale="92500" lnSpcReduction="10000"/>
          </a:bodyPr>
          <a:lstStyle/>
          <a:p>
            <a:pPr lvl="1"/>
            <a:r>
              <a:rPr lang="en-US" sz="2800" dirty="0" smtClean="0">
                <a:latin typeface="Times New Roman" panose="02020603050405020304" pitchFamily="18" charset="0"/>
                <a:cs typeface="Times New Roman" panose="02020603050405020304" pitchFamily="18" charset="0"/>
              </a:rPr>
              <a:t>A </a:t>
            </a:r>
            <a:r>
              <a:rPr lang="en-US" sz="2800" dirty="0">
                <a:latin typeface="Times New Roman" panose="02020603050405020304" pitchFamily="18" charset="0"/>
                <a:cs typeface="Times New Roman" panose="02020603050405020304" pitchFamily="18" charset="0"/>
              </a:rPr>
              <a:t>student-centered </a:t>
            </a:r>
            <a:r>
              <a:rPr lang="en-US" sz="2800" dirty="0" smtClean="0">
                <a:latin typeface="Times New Roman" panose="02020603050405020304" pitchFamily="18" charset="0"/>
                <a:cs typeface="Times New Roman" panose="02020603050405020304" pitchFamily="18" charset="0"/>
              </a:rPr>
              <a:t>teaching and learning approach </a:t>
            </a:r>
            <a:r>
              <a:rPr lang="en-US" sz="2800" dirty="0">
                <a:latin typeface="Times New Roman" panose="02020603050405020304" pitchFamily="18" charset="0"/>
                <a:cs typeface="Times New Roman" panose="02020603050405020304" pitchFamily="18" charset="0"/>
              </a:rPr>
              <a:t>in which students learn about a subject through the experience of problem solving. Students learn both thinking strategies and </a:t>
            </a:r>
            <a:r>
              <a:rPr lang="en-US" sz="2800" dirty="0" smtClean="0">
                <a:latin typeface="Times New Roman" panose="02020603050405020304" pitchFamily="18" charset="0"/>
                <a:cs typeface="Times New Roman" panose="02020603050405020304" pitchFamily="18" charset="0"/>
              </a:rPr>
              <a:t>content </a:t>
            </a:r>
            <a:r>
              <a:rPr lang="en-US" sz="2800" dirty="0">
                <a:latin typeface="Times New Roman" panose="02020603050405020304" pitchFamily="18" charset="0"/>
                <a:cs typeface="Times New Roman" panose="02020603050405020304" pitchFamily="18" charset="0"/>
              </a:rPr>
              <a:t>knowledge.</a:t>
            </a:r>
            <a:endParaRPr lang="en-US" sz="2800" dirty="0" smtClean="0">
              <a:latin typeface="Times New Roman" panose="02020603050405020304" pitchFamily="18" charset="0"/>
              <a:cs typeface="Times New Roman" panose="02020603050405020304" pitchFamily="18" charset="0"/>
            </a:endParaRPr>
          </a:p>
          <a:p>
            <a:pPr lvl="1"/>
            <a:r>
              <a:rPr lang="en-US" sz="2800" dirty="0" smtClean="0">
                <a:latin typeface="Times New Roman" panose="02020603050405020304" pitchFamily="18" charset="0"/>
                <a:cs typeface="Times New Roman" panose="02020603050405020304" pitchFamily="18" charset="0"/>
              </a:rPr>
              <a:t>Has </a:t>
            </a:r>
            <a:r>
              <a:rPr lang="en-US" sz="2800" dirty="0">
                <a:latin typeface="Times New Roman" panose="02020603050405020304" pitchFamily="18" charset="0"/>
                <a:cs typeface="Times New Roman" panose="02020603050405020304" pitchFamily="18" charset="0"/>
              </a:rPr>
              <a:t>its roots in  constructivism</a:t>
            </a:r>
          </a:p>
          <a:p>
            <a:pPr lvl="1"/>
            <a:r>
              <a:rPr lang="en-US" sz="2800" dirty="0" smtClean="0">
                <a:latin typeface="Times New Roman" panose="02020603050405020304" pitchFamily="18" charset="0"/>
                <a:cs typeface="Times New Roman" panose="02020603050405020304" pitchFamily="18" charset="0"/>
              </a:rPr>
              <a:t>A critical attribute of PBL that distinguishes it from other similar approaches is that in PBL, learning begins with, centers on and is guided by an ill-structured problem.</a:t>
            </a:r>
          </a:p>
          <a:p>
            <a:pPr lvl="1"/>
            <a:r>
              <a:rPr lang="en-US" sz="2800">
                <a:hlinkClick r:id="rId3"/>
              </a:rPr>
              <a:t>http://zlockmath.blogspot.com/2013/01/example-of-pbl-in-geometry-classroom.html</a:t>
            </a:r>
            <a:endParaRPr lang="en-US" sz="2800" dirty="0">
              <a:latin typeface="Times New Roman" panose="02020603050405020304" pitchFamily="18" charset="0"/>
              <a:cs typeface="Times New Roman" panose="02020603050405020304" pitchFamily="18" charset="0"/>
            </a:endParaRPr>
          </a:p>
          <a:p>
            <a:pPr lvl="1"/>
            <a:endParaRPr lang="en-US" sz="2800" dirty="0">
              <a:latin typeface="Times New Roman" panose="02020603050405020304" pitchFamily="18" charset="0"/>
              <a:cs typeface="Times New Roman" panose="02020603050405020304" pitchFamily="18" charset="0"/>
            </a:endParaRPr>
          </a:p>
          <a:p>
            <a:pPr lvl="1"/>
            <a:endParaRPr lang="en-US" dirty="0">
              <a:latin typeface="Tahoma" charset="0"/>
            </a:endParaRPr>
          </a:p>
          <a:p>
            <a:pPr lvl="1"/>
            <a:endParaRPr lang="en-US" dirty="0">
              <a:latin typeface="Tahoma" charset="0"/>
            </a:endParaRPr>
          </a:p>
          <a:p>
            <a:pPr lvl="1"/>
            <a:endParaRPr lang="en-US" dirty="0">
              <a:latin typeface="Tahoma" charset="0"/>
            </a:endParaRPr>
          </a:p>
          <a:p>
            <a:pPr lvl="1"/>
            <a:endParaRPr lang="en-US" dirty="0">
              <a:latin typeface="Tahoma" charset="0"/>
            </a:endParaRPr>
          </a:p>
          <a:p>
            <a:pPr lvl="1"/>
            <a:endParaRPr lang="en-US" dirty="0">
              <a:latin typeface="Tahoma" charset="0"/>
            </a:endParaRPr>
          </a:p>
          <a:p>
            <a:pPr lvl="1"/>
            <a:endParaRPr lang="en-US" dirty="0">
              <a:latin typeface="Tahoma" charset="0"/>
            </a:endParaRPr>
          </a:p>
        </p:txBody>
      </p:sp>
      <p:sp>
        <p:nvSpPr>
          <p:cNvPr id="3" name="Date Placeholder 2"/>
          <p:cNvSpPr>
            <a:spLocks noGrp="1"/>
          </p:cNvSpPr>
          <p:nvPr>
            <p:ph type="dt" sz="half" idx="10"/>
          </p:nvPr>
        </p:nvSpPr>
        <p:spPr/>
        <p:txBody>
          <a:bodyPr/>
          <a:lstStyle/>
          <a:p>
            <a:fld id="{B0328352-6040-4E4B-A32B-AE137A5CB47D}" type="datetime1">
              <a:rPr lang="en-US" smtClean="0"/>
              <a:t>10/26/2014</a:t>
            </a:fld>
            <a:endParaRPr lang="en-US" dirty="0"/>
          </a:p>
        </p:txBody>
      </p:sp>
    </p:spTree>
    <p:extLst>
      <p:ext uri="{BB962C8B-B14F-4D97-AF65-F5344CB8AC3E}">
        <p14:creationId xmlns:p14="http://schemas.microsoft.com/office/powerpoint/2010/main" val="36259912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0"/>
            <a:ext cx="8229600" cy="1078173"/>
          </a:xfrm>
        </p:spPr>
        <p:txBody>
          <a:bodyPr/>
          <a:lstStyle/>
          <a:p>
            <a:pPr algn="ctr" eaLnBrk="1" hangingPunct="1"/>
            <a:r>
              <a:rPr lang="en-US" dirty="0" smtClean="0">
                <a:latin typeface="Times New Roman" charset="0"/>
                <a:cs typeface="Times New Roman" charset="0"/>
              </a:rPr>
              <a:t>Assessment 2</a:t>
            </a:r>
            <a:endParaRPr lang="en-US" dirty="0">
              <a:latin typeface="Times New Roman" charset="0"/>
              <a:cs typeface="Times New Roman" charset="0"/>
            </a:endParaRPr>
          </a:p>
        </p:txBody>
      </p:sp>
      <p:sp>
        <p:nvSpPr>
          <p:cNvPr id="8195" name="Rectangle 3"/>
          <p:cNvSpPr>
            <a:spLocks noGrp="1" noChangeArrowheads="1"/>
          </p:cNvSpPr>
          <p:nvPr>
            <p:ph idx="1"/>
          </p:nvPr>
        </p:nvSpPr>
        <p:spPr>
          <a:xfrm>
            <a:off x="660174" y="1752600"/>
            <a:ext cx="7772400" cy="4379913"/>
          </a:xfrm>
        </p:spPr>
        <p:txBody>
          <a:bodyPr>
            <a:normAutofit lnSpcReduction="10000"/>
          </a:bodyPr>
          <a:lstStyle/>
          <a:p>
            <a:r>
              <a:rPr lang="en-US" b="1" dirty="0"/>
              <a:t>How Do We Assess?</a:t>
            </a:r>
            <a:endParaRPr lang="en-US" dirty="0"/>
          </a:p>
          <a:p>
            <a:pPr lvl="1"/>
            <a:r>
              <a:rPr lang="en-US" sz="2400" b="1" dirty="0"/>
              <a:t>Rubrics, checklist, </a:t>
            </a:r>
            <a:r>
              <a:rPr lang="en-US" sz="2400" b="1" dirty="0" smtClean="0"/>
              <a:t>observations, </a:t>
            </a:r>
            <a:r>
              <a:rPr lang="en-US" sz="2400" b="1" dirty="0"/>
              <a:t>etc</a:t>
            </a:r>
            <a:r>
              <a:rPr lang="en-US" sz="2400" b="1" dirty="0" smtClean="0"/>
              <a:t>.</a:t>
            </a:r>
          </a:p>
          <a:p>
            <a:pPr lvl="1"/>
            <a:r>
              <a:rPr lang="en-US" sz="2400" b="1" dirty="0" smtClean="0"/>
              <a:t> </a:t>
            </a:r>
            <a:r>
              <a:rPr lang="en-US" sz="2400" b="1" dirty="0"/>
              <a:t>journals, portfolios, “exit tickets, “ discussions, </a:t>
            </a:r>
            <a:r>
              <a:rPr lang="en-US" sz="2400" b="1" dirty="0" smtClean="0"/>
              <a:t>written </a:t>
            </a:r>
            <a:r>
              <a:rPr lang="en-US" sz="2400" b="1" dirty="0"/>
              <a:t>or oral </a:t>
            </a:r>
            <a:r>
              <a:rPr lang="en-US" sz="2400" b="1" dirty="0" smtClean="0"/>
              <a:t>share-outs/reports</a:t>
            </a:r>
            <a:r>
              <a:rPr lang="en-US" sz="2400" b="1" dirty="0"/>
              <a:t>, graphic organizers, quizzes and tests, etc.  </a:t>
            </a:r>
            <a:endParaRPr lang="en-US" sz="2400" b="1" dirty="0" smtClean="0"/>
          </a:p>
          <a:p>
            <a:pPr lvl="1"/>
            <a:r>
              <a:rPr lang="en-US" sz="2400" b="1" dirty="0" smtClean="0"/>
              <a:t>Some assessments methods </a:t>
            </a:r>
            <a:r>
              <a:rPr lang="en-US" sz="2400" b="1" dirty="0"/>
              <a:t>are particularly useful for authentic </a:t>
            </a:r>
            <a:r>
              <a:rPr lang="en-US" sz="2400" b="1" dirty="0" smtClean="0"/>
              <a:t>assessment </a:t>
            </a:r>
            <a:r>
              <a:rPr lang="en-US" sz="2400" b="1" dirty="0"/>
              <a:t>of learners engaged in PBL. </a:t>
            </a:r>
            <a:endParaRPr lang="en-US" sz="2400" b="1" dirty="0" smtClean="0"/>
          </a:p>
          <a:p>
            <a:pPr lvl="2"/>
            <a:r>
              <a:rPr lang="en-US" sz="2400" b="1" dirty="0" smtClean="0"/>
              <a:t>Use </a:t>
            </a:r>
            <a:r>
              <a:rPr lang="en-US" sz="2400" b="1" dirty="0"/>
              <a:t>questioning strategies in frequent debriefing  with the learners provides opportunities for </a:t>
            </a:r>
            <a:r>
              <a:rPr lang="en-US" sz="2400" b="1" dirty="0" smtClean="0"/>
              <a:t>self-and </a:t>
            </a:r>
            <a:r>
              <a:rPr lang="en-US" sz="2400" b="1" dirty="0"/>
              <a:t>peer –assessment of k</a:t>
            </a:r>
            <a:r>
              <a:rPr lang="en-US" sz="2400" b="1" dirty="0" smtClean="0"/>
              <a:t>nowledge</a:t>
            </a:r>
            <a:r>
              <a:rPr lang="en-US" sz="2400" b="1" dirty="0"/>
              <a:t>, skills and </a:t>
            </a:r>
            <a:r>
              <a:rPr lang="en-US" sz="2400" b="1" dirty="0" smtClean="0"/>
              <a:t>dispositions.</a:t>
            </a:r>
            <a:endParaRPr lang="en-US" sz="2400" dirty="0"/>
          </a:p>
          <a:p>
            <a:pPr lvl="1"/>
            <a:endParaRPr lang="en-US" sz="2400" b="1" dirty="0" smtClean="0"/>
          </a:p>
          <a:p>
            <a:pPr lvl="1"/>
            <a:endParaRPr lang="en-US" sz="2400" dirty="0"/>
          </a:p>
          <a:p>
            <a:pPr lvl="1"/>
            <a:endParaRPr lang="en-US" sz="2000" dirty="0"/>
          </a:p>
          <a:p>
            <a:pPr eaLnBrk="1" hangingPunct="1"/>
            <a:endParaRPr lang="en-US" sz="2800" dirty="0">
              <a:latin typeface="Times New Roman" charset="0"/>
              <a:cs typeface="Times New Roman" charset="0"/>
            </a:endParaRPr>
          </a:p>
        </p:txBody>
      </p:sp>
      <p:sp>
        <p:nvSpPr>
          <p:cNvPr id="3" name="Date Placeholder 2"/>
          <p:cNvSpPr>
            <a:spLocks noGrp="1"/>
          </p:cNvSpPr>
          <p:nvPr>
            <p:ph type="dt" sz="half" idx="10"/>
          </p:nvPr>
        </p:nvSpPr>
        <p:spPr/>
        <p:txBody>
          <a:bodyPr/>
          <a:lstStyle/>
          <a:p>
            <a:fld id="{F6DAB5ED-0276-4853-8448-7083FEB9F55B}" type="datetime1">
              <a:rPr lang="en-US" smtClean="0"/>
              <a:t>10/26/2014</a:t>
            </a:fld>
            <a:endParaRPr lang="en-US"/>
          </a:p>
        </p:txBody>
      </p:sp>
    </p:spTree>
    <p:extLst>
      <p:ext uri="{BB962C8B-B14F-4D97-AF65-F5344CB8AC3E}">
        <p14:creationId xmlns:p14="http://schemas.microsoft.com/office/powerpoint/2010/main" val="11735782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893" y="877056"/>
            <a:ext cx="8229600" cy="1239982"/>
          </a:xfrm>
        </p:spPr>
        <p:txBody>
          <a:bodyPr/>
          <a:lstStyle/>
          <a:p>
            <a:r>
              <a:rPr lang="en-US" b="1" dirty="0"/>
              <a:t>When Do We Assess?</a:t>
            </a:r>
            <a:r>
              <a:rPr lang="en-US" dirty="0"/>
              <a:t/>
            </a:r>
            <a:br>
              <a:rPr lang="en-US" dirty="0"/>
            </a:br>
            <a:endParaRPr lang="en-US" dirty="0"/>
          </a:p>
        </p:txBody>
      </p:sp>
      <p:sp>
        <p:nvSpPr>
          <p:cNvPr id="3" name="Content Placeholder 2"/>
          <p:cNvSpPr>
            <a:spLocks noGrp="1"/>
          </p:cNvSpPr>
          <p:nvPr>
            <p:ph idx="1"/>
          </p:nvPr>
        </p:nvSpPr>
        <p:spPr>
          <a:xfrm>
            <a:off x="329856" y="1767751"/>
            <a:ext cx="8229600" cy="4525963"/>
          </a:xfrm>
        </p:spPr>
        <p:txBody>
          <a:bodyPr>
            <a:noAutofit/>
          </a:bodyPr>
          <a:lstStyle/>
          <a:p>
            <a:pPr marL="0" indent="0">
              <a:buNone/>
            </a:pPr>
            <a:r>
              <a:rPr lang="en-US" sz="2800" b="1" dirty="0">
                <a:latin typeface="Times New Roman" panose="02020603050405020304" pitchFamily="18" charset="0"/>
                <a:cs typeface="Times New Roman" panose="02020603050405020304" pitchFamily="18" charset="0"/>
              </a:rPr>
              <a:t>A well-designed PBL unit includes planned opportunities for </a:t>
            </a:r>
            <a:r>
              <a:rPr lang="en-US" sz="2800" b="1" dirty="0" smtClean="0">
                <a:latin typeface="Times New Roman" panose="02020603050405020304" pitchFamily="18" charset="0"/>
                <a:cs typeface="Times New Roman" panose="02020603050405020304" pitchFamily="18" charset="0"/>
              </a:rPr>
              <a:t>assessment throughout </a:t>
            </a:r>
            <a:r>
              <a:rPr lang="en-US" sz="2800" b="1" dirty="0">
                <a:latin typeface="Times New Roman" panose="02020603050405020304" pitchFamily="18" charset="0"/>
                <a:cs typeface="Times New Roman" panose="02020603050405020304" pitchFamily="18" charset="0"/>
              </a:rPr>
              <a:t>the entire process: for the beginning stage of preparing learners  </a:t>
            </a:r>
            <a:r>
              <a:rPr lang="en-US" sz="2800" b="1" dirty="0" smtClean="0">
                <a:latin typeface="Times New Roman" panose="02020603050405020304" pitchFamily="18" charset="0"/>
                <a:cs typeface="Times New Roman" panose="02020603050405020304" pitchFamily="18" charset="0"/>
              </a:rPr>
              <a:t>throughout </a:t>
            </a:r>
            <a:r>
              <a:rPr lang="en-US" sz="2800" b="1" dirty="0">
                <a:latin typeface="Times New Roman" panose="02020603050405020304" pitchFamily="18" charset="0"/>
                <a:cs typeface="Times New Roman" panose="02020603050405020304" pitchFamily="18" charset="0"/>
              </a:rPr>
              <a:t>each of the nine events of the PBL Model.</a:t>
            </a:r>
            <a:endParaRPr lang="en-US" sz="2800" dirty="0">
              <a:latin typeface="Times New Roman" panose="02020603050405020304" pitchFamily="18" charset="0"/>
              <a:cs typeface="Times New Roman" panose="02020603050405020304" pitchFamily="18" charset="0"/>
            </a:endParaRPr>
          </a:p>
          <a:p>
            <a:pPr marL="0" indent="0">
              <a:buNone/>
            </a:pPr>
            <a:endParaRPr lang="en-US" sz="2800" dirty="0">
              <a:latin typeface="Times New Roman" panose="02020603050405020304" pitchFamily="18" charset="0"/>
              <a:cs typeface="Times New Roman" panose="02020603050405020304" pitchFamily="18" charset="0"/>
            </a:endParaRPr>
          </a:p>
          <a:p>
            <a:pPr marL="0" indent="0">
              <a:buNone/>
            </a:pPr>
            <a:endParaRPr lang="en-US" sz="2800" dirty="0"/>
          </a:p>
        </p:txBody>
      </p:sp>
      <p:sp>
        <p:nvSpPr>
          <p:cNvPr id="5" name="Date Placeholder 4"/>
          <p:cNvSpPr>
            <a:spLocks noGrp="1"/>
          </p:cNvSpPr>
          <p:nvPr>
            <p:ph type="dt" sz="half" idx="10"/>
          </p:nvPr>
        </p:nvSpPr>
        <p:spPr/>
        <p:txBody>
          <a:bodyPr/>
          <a:lstStyle/>
          <a:p>
            <a:fld id="{A1315F65-CEA2-4EA8-8677-7D460D77E23B}" type="datetime1">
              <a:rPr lang="en-US" smtClean="0"/>
              <a:t>10/26/2014</a:t>
            </a:fld>
            <a:endParaRPr lang="en-US"/>
          </a:p>
        </p:txBody>
      </p:sp>
    </p:spTree>
    <p:extLst>
      <p:ext uri="{BB962C8B-B14F-4D97-AF65-F5344CB8AC3E}">
        <p14:creationId xmlns:p14="http://schemas.microsoft.com/office/powerpoint/2010/main" val="7859157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and Resources 1</a:t>
            </a:r>
            <a:endParaRPr lang="en-US" dirty="0"/>
          </a:p>
        </p:txBody>
      </p:sp>
      <p:sp>
        <p:nvSpPr>
          <p:cNvPr id="3" name="Content Placeholder 2"/>
          <p:cNvSpPr>
            <a:spLocks noGrp="1"/>
          </p:cNvSpPr>
          <p:nvPr>
            <p:ph idx="1"/>
          </p:nvPr>
        </p:nvSpPr>
        <p:spPr/>
        <p:txBody>
          <a:bodyPr>
            <a:normAutofit/>
          </a:bodyPr>
          <a:lstStyle/>
          <a:p>
            <a:endParaRPr lang="en-US" dirty="0" smtClean="0">
              <a:hlinkClick r:id="rId2"/>
            </a:endParaRPr>
          </a:p>
          <a:p>
            <a:r>
              <a:rPr lang="en-US" b="1" dirty="0"/>
              <a:t>An Architect for a day</a:t>
            </a:r>
          </a:p>
          <a:p>
            <a:r>
              <a:rPr lang="en-US" dirty="0" smtClean="0">
                <a:hlinkClick r:id="rId2"/>
              </a:rPr>
              <a:t>http</a:t>
            </a:r>
            <a:r>
              <a:rPr lang="en-US" dirty="0">
                <a:hlinkClick r:id="rId2"/>
              </a:rPr>
              <a:t>://www.transformation2013.org/project-based-learning-units/geometry/foundations</a:t>
            </a:r>
            <a:r>
              <a:rPr lang="en-US" dirty="0" smtClean="0">
                <a:hlinkClick r:id="rId2"/>
              </a:rPr>
              <a:t>/</a:t>
            </a:r>
            <a:endParaRPr lang="en-US" dirty="0" smtClean="0"/>
          </a:p>
          <a:p>
            <a:endParaRPr lang="en-US" b="1" dirty="0"/>
          </a:p>
          <a:p>
            <a:r>
              <a:rPr lang="en-US" b="1" dirty="0"/>
              <a:t>CCSS </a:t>
            </a:r>
            <a:r>
              <a:rPr lang="en-US" b="1" dirty="0" err="1"/>
              <a:t>PrBL</a:t>
            </a:r>
            <a:r>
              <a:rPr lang="en-US" b="1" dirty="0"/>
              <a:t> Curriculum Map: Geometry</a:t>
            </a:r>
          </a:p>
          <a:p>
            <a:r>
              <a:rPr lang="en-US" dirty="0" smtClean="0">
                <a:hlinkClick r:id="rId3"/>
              </a:rPr>
              <a:t>https</a:t>
            </a:r>
            <a:r>
              <a:rPr lang="en-US" dirty="0">
                <a:hlinkClick r:id="rId3"/>
              </a:rPr>
              <a:t>://docs.google.com/document/d/1vV-_</a:t>
            </a:r>
            <a:r>
              <a:rPr lang="en-US" dirty="0" smtClean="0">
                <a:hlinkClick r:id="rId3"/>
              </a:rPr>
              <a:t>mAUIVczVABS8mMgc4wKZEPvnfn845qaoeEwE8IM/edit</a:t>
            </a:r>
            <a:endParaRPr lang="en-US" dirty="0" smtClean="0"/>
          </a:p>
          <a:p>
            <a:endParaRPr lang="en-US" b="1" dirty="0"/>
          </a:p>
        </p:txBody>
      </p:sp>
      <p:sp>
        <p:nvSpPr>
          <p:cNvPr id="4" name="Date Placeholder 3"/>
          <p:cNvSpPr>
            <a:spLocks noGrp="1"/>
          </p:cNvSpPr>
          <p:nvPr>
            <p:ph type="dt" sz="half" idx="10"/>
          </p:nvPr>
        </p:nvSpPr>
        <p:spPr/>
        <p:txBody>
          <a:bodyPr/>
          <a:lstStyle/>
          <a:p>
            <a:fld id="{67AF82FD-F843-4AA2-A2BF-DF2792CF1157}" type="datetime1">
              <a:rPr lang="en-US" smtClean="0"/>
              <a:t>10/26/2014</a:t>
            </a:fld>
            <a:endParaRPr lang="en-US"/>
          </a:p>
        </p:txBody>
      </p:sp>
    </p:spTree>
    <p:extLst>
      <p:ext uri="{BB962C8B-B14F-4D97-AF65-F5344CB8AC3E}">
        <p14:creationId xmlns:p14="http://schemas.microsoft.com/office/powerpoint/2010/main" val="5572970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and Resources 2</a:t>
            </a:r>
            <a:endParaRPr lang="en-US" dirty="0"/>
          </a:p>
        </p:txBody>
      </p:sp>
      <p:sp>
        <p:nvSpPr>
          <p:cNvPr id="3" name="Content Placeholder 2"/>
          <p:cNvSpPr>
            <a:spLocks noGrp="1"/>
          </p:cNvSpPr>
          <p:nvPr>
            <p:ph idx="1"/>
          </p:nvPr>
        </p:nvSpPr>
        <p:spPr/>
        <p:txBody>
          <a:bodyPr>
            <a:normAutofit fontScale="92500"/>
          </a:bodyPr>
          <a:lstStyle/>
          <a:p>
            <a:endParaRPr lang="en-US" dirty="0" smtClean="0">
              <a:hlinkClick r:id="rId2"/>
            </a:endParaRPr>
          </a:p>
          <a:p>
            <a:endParaRPr lang="en-US" dirty="0" smtClean="0">
              <a:hlinkClick r:id="rId2"/>
            </a:endParaRPr>
          </a:p>
          <a:p>
            <a:r>
              <a:rPr lang="en-US" dirty="0" smtClean="0">
                <a:hlinkClick r:id="rId2" action="ppaction://hlinkfile"/>
              </a:rPr>
              <a:t>file</a:t>
            </a:r>
            <a:r>
              <a:rPr lang="en-US" dirty="0">
                <a:hlinkClick r:id="rId2" action="ppaction://hlinkfile"/>
              </a:rPr>
              <a:t>:///C:/Users/Owner/Desktop/ACTM%20LESSON%20PLAN/math409tcmjourneydesigningacitypark--</a:t>
            </a:r>
            <a:r>
              <a:rPr lang="en-US" dirty="0" smtClean="0">
                <a:hlinkClick r:id="rId2" action="ppaction://hlinkfile"/>
              </a:rPr>
              <a:t>DESIGNING%20A%20CITY%20PARK%20GEOMETRY.pdf</a:t>
            </a:r>
            <a:endParaRPr lang="en-US" dirty="0" smtClean="0"/>
          </a:p>
          <a:p>
            <a:endParaRPr lang="en-US" dirty="0" smtClean="0"/>
          </a:p>
          <a:p>
            <a:r>
              <a:rPr lang="en-US" b="1" dirty="0" smtClean="0"/>
              <a:t>TEACHING GEOMETRY THROUGH PBL</a:t>
            </a:r>
            <a:endParaRPr lang="en-US" b="1" dirty="0"/>
          </a:p>
          <a:p>
            <a:endParaRPr lang="en-US" dirty="0" smtClean="0"/>
          </a:p>
          <a:p>
            <a:r>
              <a:rPr lang="en-US" dirty="0">
                <a:hlinkClick r:id="rId3" action="ppaction://hlinkfile"/>
              </a:rPr>
              <a:t>file:///C:/Users/Owner/Desktop/ACTM%20LESSON%20PLAN/Teaching%20Geometry%20through%20problem%20based%20learning%20-schenitto%202011%20nctm%20ariticle.pdf</a:t>
            </a:r>
            <a:endParaRPr lang="en-US" dirty="0"/>
          </a:p>
        </p:txBody>
      </p:sp>
      <p:sp>
        <p:nvSpPr>
          <p:cNvPr id="4" name="Date Placeholder 3"/>
          <p:cNvSpPr>
            <a:spLocks noGrp="1"/>
          </p:cNvSpPr>
          <p:nvPr>
            <p:ph type="dt" sz="half" idx="10"/>
          </p:nvPr>
        </p:nvSpPr>
        <p:spPr/>
        <p:txBody>
          <a:bodyPr/>
          <a:lstStyle/>
          <a:p>
            <a:fld id="{83710EBF-3F5D-41D0-B2AD-7826449888BE}" type="datetime1">
              <a:rPr lang="en-US" smtClean="0"/>
              <a:t>10/26/2014</a:t>
            </a:fld>
            <a:endParaRPr lang="en-US"/>
          </a:p>
        </p:txBody>
      </p:sp>
    </p:spTree>
    <p:extLst>
      <p:ext uri="{BB962C8B-B14F-4D97-AF65-F5344CB8AC3E}">
        <p14:creationId xmlns:p14="http://schemas.microsoft.com/office/powerpoint/2010/main" val="41727599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and Resources 3</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geometryonline.pbworks.com/w/page/14167950/PBL</a:t>
            </a:r>
            <a:endParaRPr lang="en-US" dirty="0" smtClean="0"/>
          </a:p>
          <a:p>
            <a:endParaRPr lang="en-US" dirty="0"/>
          </a:p>
          <a:p>
            <a:r>
              <a:rPr lang="en-US" dirty="0">
                <a:hlinkClick r:id="rId3"/>
              </a:rPr>
              <a:t>https://</a:t>
            </a:r>
            <a:r>
              <a:rPr lang="en-US" dirty="0" smtClean="0">
                <a:hlinkClick r:id="rId3"/>
              </a:rPr>
              <a:t>www.teachingchannel.org/videos/technology-and-geometry</a:t>
            </a:r>
            <a:endParaRPr lang="en-US" dirty="0" smtClean="0"/>
          </a:p>
          <a:p>
            <a:endParaRPr lang="en-US" dirty="0"/>
          </a:p>
          <a:p>
            <a:r>
              <a:rPr lang="en-US" dirty="0">
                <a:hlinkClick r:id="rId4"/>
              </a:rPr>
              <a:t>http://www.curriki.org/welcome/press-release/curriki-announces-new-online-project-based-geometry-course-available-free-to-teachers-students/</a:t>
            </a:r>
            <a:endParaRPr lang="en-US" dirty="0"/>
          </a:p>
        </p:txBody>
      </p:sp>
      <p:sp>
        <p:nvSpPr>
          <p:cNvPr id="4" name="Date Placeholder 3"/>
          <p:cNvSpPr>
            <a:spLocks noGrp="1"/>
          </p:cNvSpPr>
          <p:nvPr>
            <p:ph type="dt" sz="half" idx="10"/>
          </p:nvPr>
        </p:nvSpPr>
        <p:spPr/>
        <p:txBody>
          <a:bodyPr/>
          <a:lstStyle/>
          <a:p>
            <a:fld id="{0480D968-BD02-4B36-BDA5-50E77C9C2156}" type="datetime1">
              <a:rPr lang="en-US" smtClean="0"/>
              <a:t>10/26/2014</a:t>
            </a:fld>
            <a:endParaRPr lang="en-US"/>
          </a:p>
        </p:txBody>
      </p:sp>
    </p:spTree>
    <p:extLst>
      <p:ext uri="{BB962C8B-B14F-4D97-AF65-F5344CB8AC3E}">
        <p14:creationId xmlns:p14="http://schemas.microsoft.com/office/powerpoint/2010/main" val="15724417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Problems and Resources </a:t>
            </a:r>
            <a:r>
              <a:rPr lang="en-US" dirty="0" smtClean="0"/>
              <a:t>4</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www.edutopia.org/blog/PBL-aligned-to-common-core-eric-isslehardt</a:t>
            </a:r>
            <a:endParaRPr lang="en-US" dirty="0" smtClean="0"/>
          </a:p>
          <a:p>
            <a:endParaRPr lang="en-US" dirty="0"/>
          </a:p>
          <a:p>
            <a:r>
              <a:rPr lang="en-US" dirty="0">
                <a:hlinkClick r:id="rId3"/>
              </a:rPr>
              <a:t>http://www.edutopia.org/blog/pbl-role-shift-to-ccss-sara-hallermann</a:t>
            </a:r>
            <a:endParaRPr lang="en-US" dirty="0"/>
          </a:p>
        </p:txBody>
      </p:sp>
      <p:sp>
        <p:nvSpPr>
          <p:cNvPr id="4" name="Date Placeholder 3"/>
          <p:cNvSpPr>
            <a:spLocks noGrp="1"/>
          </p:cNvSpPr>
          <p:nvPr>
            <p:ph type="dt" sz="half" idx="10"/>
          </p:nvPr>
        </p:nvSpPr>
        <p:spPr/>
        <p:txBody>
          <a:bodyPr/>
          <a:lstStyle/>
          <a:p>
            <a:fld id="{9285AEEE-791D-4394-B822-FBD1EEDF2292}" type="datetime1">
              <a:rPr lang="en-US" smtClean="0"/>
              <a:t>10/26/2014</a:t>
            </a:fld>
            <a:endParaRPr lang="en-US"/>
          </a:p>
        </p:txBody>
      </p:sp>
    </p:spTree>
    <p:extLst>
      <p:ext uri="{BB962C8B-B14F-4D97-AF65-F5344CB8AC3E}">
        <p14:creationId xmlns:p14="http://schemas.microsoft.com/office/powerpoint/2010/main" val="24458283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80417" y="-465896"/>
            <a:ext cx="7696200" cy="1641475"/>
          </a:xfrm>
        </p:spPr>
        <p:txBody>
          <a:bodyPr/>
          <a:lstStyle/>
          <a:p>
            <a:pPr algn="ctr" eaLnBrk="1" hangingPunct="1"/>
            <a:r>
              <a:rPr lang="en-US" dirty="0" smtClean="0">
                <a:latin typeface="Times New Roman" charset="0"/>
                <a:cs typeface="Times New Roman" charset="0"/>
              </a:rPr>
              <a:t>Suggested Reading</a:t>
            </a:r>
            <a:endParaRPr lang="en-US" dirty="0">
              <a:latin typeface="Times New Roman" charset="0"/>
              <a:cs typeface="Times New Roman" charset="0"/>
            </a:endParaRPr>
          </a:p>
        </p:txBody>
      </p:sp>
      <p:sp>
        <p:nvSpPr>
          <p:cNvPr id="14339" name="Rectangle 3"/>
          <p:cNvSpPr>
            <a:spLocks noGrp="1" noChangeArrowheads="1"/>
          </p:cNvSpPr>
          <p:nvPr>
            <p:ph idx="1"/>
          </p:nvPr>
        </p:nvSpPr>
        <p:spPr>
          <a:xfrm>
            <a:off x="507462" y="1354871"/>
            <a:ext cx="7806690" cy="4145626"/>
          </a:xfrm>
        </p:spPr>
        <p:txBody>
          <a:bodyPr>
            <a:noAutofit/>
          </a:bodyPr>
          <a:lstStyle/>
          <a:p>
            <a:r>
              <a:rPr lang="en-US" b="1" dirty="0" err="1">
                <a:latin typeface="Times New Roman" panose="02020603050405020304" pitchFamily="18" charset="0"/>
                <a:cs typeface="Times New Roman" panose="02020603050405020304" pitchFamily="18" charset="0"/>
              </a:rPr>
              <a:t>Hemlo</a:t>
            </a:r>
            <a:r>
              <a:rPr lang="en-US" b="1" dirty="0">
                <a:latin typeface="Times New Roman" panose="02020603050405020304" pitchFamily="18" charset="0"/>
                <a:cs typeface="Times New Roman" panose="02020603050405020304" pitchFamily="18" charset="0"/>
              </a:rPr>
              <a:t>-Silver, C. (2004). Problem-based learning: What and how do students learn? </a:t>
            </a:r>
            <a:r>
              <a:rPr lang="en-US" b="1" i="1" dirty="0">
                <a:latin typeface="Times New Roman" panose="02020603050405020304" pitchFamily="18" charset="0"/>
                <a:cs typeface="Times New Roman" panose="02020603050405020304" pitchFamily="18" charset="0"/>
              </a:rPr>
              <a:t>Educational Psychology Review, 3</a:t>
            </a:r>
            <a:r>
              <a:rPr lang="en-US" b="1" dirty="0">
                <a:latin typeface="Times New Roman" panose="02020603050405020304" pitchFamily="18" charset="0"/>
                <a:cs typeface="Times New Roman" panose="02020603050405020304" pitchFamily="18" charset="0"/>
              </a:rPr>
              <a:t>, 235-266.</a:t>
            </a:r>
          </a:p>
          <a:p>
            <a:r>
              <a:rPr lang="en-US" b="1" dirty="0" err="1">
                <a:latin typeface="Times New Roman" panose="02020603050405020304" pitchFamily="18" charset="0"/>
                <a:cs typeface="Times New Roman" panose="02020603050405020304" pitchFamily="18" charset="0"/>
              </a:rPr>
              <a:t>Hemlo</a:t>
            </a:r>
            <a:r>
              <a:rPr lang="en-US" b="1" dirty="0">
                <a:latin typeface="Times New Roman" panose="02020603050405020304" pitchFamily="18" charset="0"/>
                <a:cs typeface="Times New Roman" panose="02020603050405020304" pitchFamily="18" charset="0"/>
              </a:rPr>
              <a:t>-Silver, C., &amp; Barrows, H. (2006). Goals and strategies of a problem-based learning facilitator. </a:t>
            </a:r>
            <a:r>
              <a:rPr lang="en-US" b="1" i="1" dirty="0">
                <a:latin typeface="Times New Roman" panose="02020603050405020304" pitchFamily="18" charset="0"/>
                <a:cs typeface="Times New Roman" panose="02020603050405020304" pitchFamily="18" charset="0"/>
              </a:rPr>
              <a:t>Interdisciplinary Journal of Problem-based Learning, 1</a:t>
            </a:r>
            <a:r>
              <a:rPr lang="en-US" b="1" dirty="0">
                <a:latin typeface="Times New Roman" panose="02020603050405020304" pitchFamily="18" charset="0"/>
                <a:cs typeface="Times New Roman" panose="02020603050405020304" pitchFamily="18" charset="0"/>
              </a:rPr>
              <a:t>(1), 21-39.</a:t>
            </a:r>
          </a:p>
          <a:p>
            <a:r>
              <a:rPr lang="en-US" b="1" dirty="0" err="1">
                <a:latin typeface="Times New Roman" panose="02020603050405020304" pitchFamily="18" charset="0"/>
                <a:cs typeface="Times New Roman" panose="02020603050405020304" pitchFamily="18" charset="0"/>
              </a:rPr>
              <a:t>Schettino</a:t>
            </a:r>
            <a:r>
              <a:rPr lang="en-US" b="1" dirty="0">
                <a:latin typeface="Times New Roman" panose="02020603050405020304" pitchFamily="18" charset="0"/>
                <a:cs typeface="Times New Roman" panose="02020603050405020304" pitchFamily="18" charset="0"/>
              </a:rPr>
              <a:t>, C. (2011). Teaching geometry through problem-based learning. </a:t>
            </a:r>
            <a:r>
              <a:rPr lang="en-US" b="1" i="1" dirty="0">
                <a:latin typeface="Times New Roman" panose="02020603050405020304" pitchFamily="18" charset="0"/>
                <a:cs typeface="Times New Roman" panose="02020603050405020304" pitchFamily="18" charset="0"/>
              </a:rPr>
              <a:t>Mathematics Teacher, 105</a:t>
            </a:r>
            <a:r>
              <a:rPr lang="en-US" b="1" dirty="0">
                <a:latin typeface="Times New Roman" panose="02020603050405020304" pitchFamily="18" charset="0"/>
                <a:cs typeface="Times New Roman" panose="02020603050405020304" pitchFamily="18" charset="0"/>
              </a:rPr>
              <a:t>(5), 346-351.</a:t>
            </a:r>
          </a:p>
          <a:p>
            <a:r>
              <a:rPr lang="en-US" b="1" dirty="0" err="1">
                <a:latin typeface="Times New Roman" panose="02020603050405020304" pitchFamily="18" charset="0"/>
                <a:cs typeface="Times New Roman" panose="02020603050405020304" pitchFamily="18" charset="0"/>
              </a:rPr>
              <a:t>Torp</a:t>
            </a:r>
            <a:r>
              <a:rPr lang="en-US" b="1" dirty="0">
                <a:latin typeface="Times New Roman" panose="02020603050405020304" pitchFamily="18" charset="0"/>
                <a:cs typeface="Times New Roman" panose="02020603050405020304" pitchFamily="18" charset="0"/>
              </a:rPr>
              <a:t>, L., &amp; Sage, S. (2002). </a:t>
            </a:r>
            <a:r>
              <a:rPr lang="en-US" b="1" i="1" dirty="0">
                <a:latin typeface="Times New Roman" panose="02020603050405020304" pitchFamily="18" charset="0"/>
                <a:cs typeface="Times New Roman" panose="02020603050405020304" pitchFamily="18" charset="0"/>
              </a:rPr>
              <a:t>Problems as possibilities</a:t>
            </a:r>
            <a:r>
              <a:rPr lang="en-US" b="1" i="1" dirty="0" smtClean="0">
                <a:latin typeface="Times New Roman" panose="02020603050405020304" pitchFamily="18" charset="0"/>
                <a:cs typeface="Times New Roman" panose="02020603050405020304" pitchFamily="18" charset="0"/>
              </a:rPr>
              <a:t>: Problem-based learning </a:t>
            </a:r>
            <a:r>
              <a:rPr lang="en-US" b="1" i="1" dirty="0">
                <a:latin typeface="Times New Roman" panose="02020603050405020304" pitchFamily="18" charset="0"/>
                <a:cs typeface="Times New Roman" panose="02020603050405020304" pitchFamily="18" charset="0"/>
              </a:rPr>
              <a:t>for K-16 education.</a:t>
            </a:r>
            <a:r>
              <a:rPr lang="en-US" b="1" dirty="0">
                <a:latin typeface="Times New Roman" panose="02020603050405020304" pitchFamily="18" charset="0"/>
                <a:cs typeface="Times New Roman" panose="02020603050405020304" pitchFamily="18" charset="0"/>
              </a:rPr>
              <a:t> Alexandria: Association for Supervision </a:t>
            </a:r>
            <a:r>
              <a:rPr lang="en-US" b="1" dirty="0" smtClean="0">
                <a:latin typeface="Times New Roman" panose="02020603050405020304" pitchFamily="18" charset="0"/>
                <a:cs typeface="Times New Roman" panose="02020603050405020304" pitchFamily="18" charset="0"/>
              </a:rPr>
              <a:t>and Curriculum </a:t>
            </a:r>
            <a:r>
              <a:rPr lang="en-US" b="1" dirty="0">
                <a:latin typeface="Times New Roman" panose="02020603050405020304" pitchFamily="18" charset="0"/>
                <a:cs typeface="Times New Roman" panose="02020603050405020304" pitchFamily="18" charset="0"/>
              </a:rPr>
              <a:t>Development.</a:t>
            </a:r>
          </a:p>
          <a:p>
            <a:pPr eaLnBrk="1" hangingPunct="1">
              <a:buFont typeface="Wingdings" pitchFamily="2" charset="2"/>
              <a:buNone/>
              <a:defRPr/>
            </a:pPr>
            <a:endParaRPr lang="en-US" dirty="0" smtClean="0">
              <a:solidFill>
                <a:schemeClr val="tx1"/>
              </a:solidFill>
              <a:latin typeface="Times New Roman" panose="02020603050405020304" pitchFamily="18" charset="0"/>
              <a:cs typeface="Times New Roman" panose="02020603050405020304" pitchFamily="18" charset="0"/>
            </a:endParaRPr>
          </a:p>
        </p:txBody>
      </p:sp>
      <p:sp>
        <p:nvSpPr>
          <p:cNvPr id="3" name="Date Placeholder 2"/>
          <p:cNvSpPr>
            <a:spLocks noGrp="1"/>
          </p:cNvSpPr>
          <p:nvPr>
            <p:ph type="dt" sz="half" idx="10"/>
          </p:nvPr>
        </p:nvSpPr>
        <p:spPr/>
        <p:txBody>
          <a:bodyPr/>
          <a:lstStyle/>
          <a:p>
            <a:fld id="{32537088-C8EF-4B41-89CB-61394B20FB32}" type="datetime1">
              <a:rPr lang="en-US" smtClean="0"/>
              <a:t>10/26/2014</a:t>
            </a:fld>
            <a:endParaRPr lang="en-US"/>
          </a:p>
        </p:txBody>
      </p:sp>
    </p:spTree>
    <p:extLst>
      <p:ext uri="{BB962C8B-B14F-4D97-AF65-F5344CB8AC3E}">
        <p14:creationId xmlns:p14="http://schemas.microsoft.com/office/powerpoint/2010/main" val="18858625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lgn="ctr"/>
            <a:r>
              <a:rPr lang="en-US" dirty="0">
                <a:latin typeface="Times New Roman" charset="0"/>
                <a:cs typeface="Times New Roman" charset="0"/>
              </a:rPr>
              <a:t>Why </a:t>
            </a:r>
            <a:r>
              <a:rPr lang="en-US" dirty="0" smtClean="0">
                <a:latin typeface="Times New Roman" charset="0"/>
                <a:cs typeface="Times New Roman" charset="0"/>
              </a:rPr>
              <a:t>PBL?</a:t>
            </a:r>
            <a:endParaRPr lang="en-US" dirty="0">
              <a:latin typeface="Times New Roman" charset="0"/>
              <a:cs typeface="Times New Roman"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02505"/>
            <a:ext cx="4557485" cy="5109369"/>
          </a:xfrm>
          <a:prstGeom prst="rect">
            <a:avLst/>
          </a:prstGeom>
        </p:spPr>
      </p:pic>
      <p:pic>
        <p:nvPicPr>
          <p:cNvPr id="5" name="Content Placeholder 4"/>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4449224" y="1902505"/>
            <a:ext cx="4694776" cy="5109369"/>
          </a:xfrm>
        </p:spPr>
      </p:pic>
      <p:sp>
        <p:nvSpPr>
          <p:cNvPr id="4" name="Date Placeholder 3"/>
          <p:cNvSpPr>
            <a:spLocks noGrp="1"/>
          </p:cNvSpPr>
          <p:nvPr>
            <p:ph type="dt" sz="half" idx="10"/>
          </p:nvPr>
        </p:nvSpPr>
        <p:spPr/>
        <p:txBody>
          <a:bodyPr/>
          <a:lstStyle/>
          <a:p>
            <a:fld id="{3117C8FD-A4BE-4A32-9A39-47584BBFCD06}" type="datetime1">
              <a:rPr lang="en-US" smtClean="0"/>
              <a:t>10/26/2014</a:t>
            </a:fld>
            <a:endParaRPr lang="en-US" dirty="0"/>
          </a:p>
        </p:txBody>
      </p:sp>
    </p:spTree>
    <p:extLst>
      <p:ext uri="{BB962C8B-B14F-4D97-AF65-F5344CB8AC3E}">
        <p14:creationId xmlns:p14="http://schemas.microsoft.com/office/powerpoint/2010/main" val="38728613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240268"/>
            <a:ext cx="8229600" cy="1600200"/>
          </a:xfrm>
        </p:spPr>
        <p:txBody>
          <a:bodyPr>
            <a:normAutofit/>
          </a:bodyPr>
          <a:lstStyle/>
          <a:p>
            <a:r>
              <a:rPr lang="en-US" dirty="0" smtClean="0">
                <a:latin typeface="Times New Roman" charset="0"/>
                <a:cs typeface="Times New Roman" charset="0"/>
              </a:rPr>
              <a:t>Intended Outcomes</a:t>
            </a:r>
            <a:endParaRPr lang="en-US" dirty="0">
              <a:latin typeface="Times New Roman" charset="0"/>
              <a:cs typeface="Times New Roman" charset="0"/>
            </a:endParaRPr>
          </a:p>
        </p:txBody>
      </p:sp>
      <p:sp>
        <p:nvSpPr>
          <p:cNvPr id="5123" name="Content Placeholder 2"/>
          <p:cNvSpPr>
            <a:spLocks noGrp="1"/>
          </p:cNvSpPr>
          <p:nvPr>
            <p:ph idx="1"/>
          </p:nvPr>
        </p:nvSpPr>
        <p:spPr>
          <a:xfrm>
            <a:off x="907473" y="1359932"/>
            <a:ext cx="7772400" cy="4500541"/>
          </a:xfrm>
        </p:spPr>
        <p:txBody>
          <a:bodyPr>
            <a:noAutofit/>
          </a:bodyPr>
          <a:lstStyle/>
          <a:p>
            <a:r>
              <a:rPr lang="en-US" sz="2800" dirty="0">
                <a:solidFill>
                  <a:schemeClr val="tx1"/>
                </a:solidFill>
                <a:latin typeface="Times New Roman" panose="02020603050405020304" pitchFamily="18" charset="0"/>
                <a:cs typeface="Times New Roman" panose="02020603050405020304" pitchFamily="18" charset="0"/>
              </a:rPr>
              <a:t>The Goals of PBL </a:t>
            </a:r>
            <a:r>
              <a:rPr lang="en-US" sz="2800" b="1" dirty="0">
                <a:solidFill>
                  <a:schemeClr val="tx1"/>
                </a:solidFill>
                <a:latin typeface="Times New Roman" panose="02020603050405020304" pitchFamily="18" charset="0"/>
                <a:cs typeface="Times New Roman" panose="02020603050405020304" pitchFamily="18" charset="0"/>
              </a:rPr>
              <a:t>: </a:t>
            </a:r>
            <a:endParaRPr lang="en-US" sz="2800" b="1" dirty="0" smtClean="0">
              <a:solidFill>
                <a:schemeClr val="tx1"/>
              </a:solidFill>
              <a:latin typeface="Times New Roman" panose="02020603050405020304" pitchFamily="18" charset="0"/>
              <a:cs typeface="Times New Roman" panose="02020603050405020304" pitchFamily="18" charset="0"/>
            </a:endParaRPr>
          </a:p>
          <a:p>
            <a:pPr lvl="1"/>
            <a:r>
              <a:rPr lang="en-US" sz="2800" dirty="0" smtClean="0">
                <a:solidFill>
                  <a:schemeClr val="tx1"/>
                </a:solidFill>
                <a:latin typeface="Times New Roman" panose="02020603050405020304" pitchFamily="18" charset="0"/>
                <a:cs typeface="Times New Roman" panose="02020603050405020304" pitchFamily="18" charset="0"/>
              </a:rPr>
              <a:t>Help students to construct a broad and flexible knowledge base </a:t>
            </a:r>
          </a:p>
          <a:p>
            <a:pPr lvl="1"/>
            <a:r>
              <a:rPr lang="en-US" sz="2800" dirty="0" smtClean="0">
                <a:solidFill>
                  <a:schemeClr val="tx1"/>
                </a:solidFill>
                <a:latin typeface="Times New Roman" panose="02020603050405020304" pitchFamily="18" charset="0"/>
                <a:cs typeface="Times New Roman" panose="02020603050405020304" pitchFamily="18" charset="0"/>
              </a:rPr>
              <a:t>Prepare </a:t>
            </a:r>
            <a:r>
              <a:rPr lang="en-US" sz="2800" dirty="0">
                <a:solidFill>
                  <a:schemeClr val="tx1"/>
                </a:solidFill>
                <a:latin typeface="Times New Roman" panose="02020603050405020304" pitchFamily="18" charset="0"/>
                <a:cs typeface="Times New Roman" panose="02020603050405020304" pitchFamily="18" charset="0"/>
              </a:rPr>
              <a:t>students to become lifelong learners </a:t>
            </a:r>
          </a:p>
          <a:p>
            <a:pPr lvl="1"/>
            <a:r>
              <a:rPr lang="en-US" sz="2800" dirty="0">
                <a:solidFill>
                  <a:schemeClr val="tx1"/>
                </a:solidFill>
                <a:latin typeface="Times New Roman" panose="02020603050405020304" pitchFamily="18" charset="0"/>
                <a:cs typeface="Times New Roman" panose="02020603050405020304" pitchFamily="18" charset="0"/>
              </a:rPr>
              <a:t>Help students become effective collaborators</a:t>
            </a:r>
          </a:p>
          <a:p>
            <a:pPr lvl="1"/>
            <a:r>
              <a:rPr lang="en-US" sz="2800" dirty="0">
                <a:solidFill>
                  <a:schemeClr val="tx1"/>
                </a:solidFill>
                <a:latin typeface="Times New Roman" panose="02020603050405020304" pitchFamily="18" charset="0"/>
                <a:cs typeface="Times New Roman" panose="02020603050405020304" pitchFamily="18" charset="0"/>
              </a:rPr>
              <a:t>Help students become intrinsically motivated to learn </a:t>
            </a:r>
          </a:p>
          <a:p>
            <a:pPr lvl="1"/>
            <a:r>
              <a:rPr lang="en-US" sz="2800" dirty="0">
                <a:solidFill>
                  <a:schemeClr val="tx1"/>
                </a:solidFill>
                <a:latin typeface="Times New Roman" panose="02020603050405020304" pitchFamily="18" charset="0"/>
                <a:cs typeface="Times New Roman" panose="02020603050405020304" pitchFamily="18" charset="0"/>
              </a:rPr>
              <a:t>Increase students</a:t>
            </a:r>
            <a:r>
              <a:rPr lang="ja-JP" altLang="en-US" sz="2800" dirty="0">
                <a:solidFill>
                  <a:schemeClr val="tx1"/>
                </a:solidFill>
                <a:latin typeface="Times New Roman" panose="02020603050405020304" pitchFamily="18" charset="0"/>
                <a:cs typeface="Times New Roman" panose="02020603050405020304" pitchFamily="18" charset="0"/>
              </a:rPr>
              <a:t>’</a:t>
            </a:r>
            <a:r>
              <a:rPr lang="en-US" sz="2800" dirty="0">
                <a:solidFill>
                  <a:schemeClr val="tx1"/>
                </a:solidFill>
                <a:latin typeface="Times New Roman" panose="02020603050405020304" pitchFamily="18" charset="0"/>
                <a:cs typeface="Times New Roman" panose="02020603050405020304" pitchFamily="18" charset="0"/>
              </a:rPr>
              <a:t> problem solving </a:t>
            </a:r>
            <a:r>
              <a:rPr lang="en-US" sz="2800" dirty="0" smtClean="0">
                <a:solidFill>
                  <a:schemeClr val="tx1"/>
                </a:solidFill>
                <a:latin typeface="Times New Roman" panose="02020603050405020304" pitchFamily="18" charset="0"/>
                <a:cs typeface="Times New Roman" panose="02020603050405020304" pitchFamily="18" charset="0"/>
              </a:rPr>
              <a:t>skills </a:t>
            </a:r>
          </a:p>
          <a:p>
            <a:pPr lvl="1"/>
            <a:r>
              <a:rPr lang="en-US" sz="2800" dirty="0" smtClean="0">
                <a:solidFill>
                  <a:schemeClr val="tx1"/>
                </a:solidFill>
                <a:latin typeface="Times New Roman" panose="02020603050405020304" pitchFamily="18" charset="0"/>
                <a:cs typeface="Times New Roman" panose="02020603050405020304" pitchFamily="18" charset="0"/>
              </a:rPr>
              <a:t>Stimulate higher-level thinking</a:t>
            </a:r>
          </a:p>
          <a:p>
            <a:pPr lvl="1"/>
            <a:r>
              <a:rPr lang="en-US" sz="2800" dirty="0" smtClean="0">
                <a:solidFill>
                  <a:schemeClr val="tx1"/>
                </a:solidFill>
                <a:latin typeface="Times New Roman" panose="02020603050405020304" pitchFamily="18" charset="0"/>
                <a:cs typeface="Times New Roman" panose="02020603050405020304" pitchFamily="18" charset="0"/>
              </a:rPr>
              <a:t>develop conceptual understanding</a:t>
            </a:r>
          </a:p>
          <a:p>
            <a:pPr marL="0" indent="0">
              <a:buNone/>
            </a:pPr>
            <a:r>
              <a:rPr lang="en-US" sz="2800" dirty="0" smtClean="0">
                <a:solidFill>
                  <a:schemeClr val="tx1"/>
                </a:solidFill>
                <a:latin typeface="Times New Roman" charset="0"/>
                <a:cs typeface="Times New Roman" charset="0"/>
              </a:rPr>
              <a:t>        ( </a:t>
            </a:r>
            <a:r>
              <a:rPr lang="en-US" sz="2800" dirty="0" err="1" smtClean="0">
                <a:solidFill>
                  <a:schemeClr val="tx1"/>
                </a:solidFill>
                <a:latin typeface="Times New Roman" charset="0"/>
                <a:cs typeface="Times New Roman" charset="0"/>
              </a:rPr>
              <a:t>Hemlo</a:t>
            </a:r>
            <a:r>
              <a:rPr lang="en-US" sz="2800" dirty="0" smtClean="0">
                <a:solidFill>
                  <a:schemeClr val="tx1"/>
                </a:solidFill>
                <a:latin typeface="Times New Roman" charset="0"/>
                <a:cs typeface="Times New Roman" charset="0"/>
              </a:rPr>
              <a:t>-Silver, 2004;Torp &amp; Sage, 2002 )</a:t>
            </a:r>
          </a:p>
          <a:p>
            <a:endParaRPr lang="en-US" sz="2800" dirty="0" smtClean="0">
              <a:solidFill>
                <a:schemeClr val="tx1"/>
              </a:solidFill>
              <a:latin typeface="Times New Roman" charset="0"/>
              <a:cs typeface="Times New Roman" charset="0"/>
            </a:endParaRPr>
          </a:p>
          <a:p>
            <a:endParaRPr lang="en-US" sz="2800" dirty="0">
              <a:solidFill>
                <a:schemeClr val="tx1"/>
              </a:solidFill>
              <a:latin typeface="Times New Roman" charset="0"/>
              <a:cs typeface="Times New Roman" charset="0"/>
            </a:endParaRPr>
          </a:p>
        </p:txBody>
      </p:sp>
      <p:sp>
        <p:nvSpPr>
          <p:cNvPr id="2" name="Rectangle 1"/>
          <p:cNvSpPr/>
          <p:nvPr/>
        </p:nvSpPr>
        <p:spPr>
          <a:xfrm>
            <a:off x="10210800" y="990600"/>
            <a:ext cx="184666" cy="369332"/>
          </a:xfrm>
          <a:prstGeom prst="rect">
            <a:avLst/>
          </a:prstGeom>
        </p:spPr>
        <p:txBody>
          <a:bodyPr wrap="none">
            <a:spAutoFit/>
          </a:bodyPr>
          <a:lstStyle/>
          <a:p>
            <a:r>
              <a:rPr lang="en-US" dirty="0" smtClean="0">
                <a:latin typeface="Times New Roman" charset="0"/>
                <a:cs typeface="Times New Roman" charset="0"/>
              </a:rPr>
              <a:t> </a:t>
            </a:r>
          </a:p>
        </p:txBody>
      </p:sp>
      <p:sp>
        <p:nvSpPr>
          <p:cNvPr id="4" name="Date Placeholder 3"/>
          <p:cNvSpPr>
            <a:spLocks noGrp="1"/>
          </p:cNvSpPr>
          <p:nvPr>
            <p:ph type="dt" sz="half" idx="10"/>
          </p:nvPr>
        </p:nvSpPr>
        <p:spPr/>
        <p:txBody>
          <a:bodyPr/>
          <a:lstStyle/>
          <a:p>
            <a:fld id="{5C80FB01-DDB6-4361-AD45-3E97CBA17893}" type="datetime1">
              <a:rPr lang="en-US" smtClean="0"/>
              <a:t>10/26/2014</a:t>
            </a:fld>
            <a:endParaRPr lang="en-US"/>
          </a:p>
        </p:txBody>
      </p:sp>
    </p:spTree>
    <p:extLst>
      <p:ext uri="{BB962C8B-B14F-4D97-AF65-F5344CB8AC3E}">
        <p14:creationId xmlns:p14="http://schemas.microsoft.com/office/powerpoint/2010/main" val="42190565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772" y="-372140"/>
            <a:ext cx="8229600" cy="1600200"/>
          </a:xfrm>
        </p:spPr>
        <p:txBody>
          <a:bodyPr/>
          <a:lstStyle/>
          <a:p>
            <a:r>
              <a:rPr lang="en-US" dirty="0" smtClean="0"/>
              <a:t>What is Constructivism? </a:t>
            </a:r>
            <a:endParaRPr lang="en-US" dirty="0"/>
          </a:p>
        </p:txBody>
      </p:sp>
      <p:sp>
        <p:nvSpPr>
          <p:cNvPr id="3" name="Content Placeholder 2"/>
          <p:cNvSpPr>
            <a:spLocks noGrp="1"/>
          </p:cNvSpPr>
          <p:nvPr>
            <p:ph idx="1"/>
          </p:nvPr>
        </p:nvSpPr>
        <p:spPr>
          <a:xfrm>
            <a:off x="382772" y="1228060"/>
            <a:ext cx="8229600" cy="4525963"/>
          </a:xfrm>
        </p:spPr>
        <p:txBody>
          <a:bodyPr>
            <a:normAutofit fontScale="92500"/>
          </a:bodyPr>
          <a:lstStyle/>
          <a:p>
            <a:r>
              <a:rPr lang="en-US" sz="3900" dirty="0" smtClean="0">
                <a:latin typeface="Times New Roman" panose="02020603050405020304" pitchFamily="18" charset="0"/>
                <a:cs typeface="Times New Roman" panose="02020603050405020304" pitchFamily="18" charset="0"/>
              </a:rPr>
              <a:t>Theory on Knowledge and Learning</a:t>
            </a:r>
          </a:p>
          <a:p>
            <a:r>
              <a:rPr lang="en-US" sz="3900" dirty="0" smtClean="0">
                <a:latin typeface="Times New Roman" panose="02020603050405020304" pitchFamily="18" charset="0"/>
                <a:cs typeface="Times New Roman" panose="02020603050405020304" pitchFamily="18" charset="0"/>
              </a:rPr>
              <a:t>Knowledge </a:t>
            </a:r>
            <a:r>
              <a:rPr lang="en-US" sz="3900" dirty="0">
                <a:latin typeface="Times New Roman" panose="02020603050405020304" pitchFamily="18" charset="0"/>
                <a:cs typeface="Times New Roman" panose="02020603050405020304" pitchFamily="18" charset="0"/>
              </a:rPr>
              <a:t>is meaning we make from </a:t>
            </a:r>
            <a:r>
              <a:rPr lang="en-US" sz="3900" dirty="0" smtClean="0">
                <a:latin typeface="Times New Roman" panose="02020603050405020304" pitchFamily="18" charset="0"/>
                <a:cs typeface="Times New Roman" panose="02020603050405020304" pitchFamily="18" charset="0"/>
              </a:rPr>
              <a:t>experience.</a:t>
            </a:r>
            <a:endParaRPr lang="en-US" sz="3900" dirty="0">
              <a:latin typeface="Times New Roman" panose="02020603050405020304" pitchFamily="18" charset="0"/>
              <a:cs typeface="Times New Roman" panose="02020603050405020304" pitchFamily="18" charset="0"/>
            </a:endParaRPr>
          </a:p>
          <a:p>
            <a:r>
              <a:rPr lang="en-US" sz="3900" dirty="0" smtClean="0">
                <a:latin typeface="Times New Roman" panose="02020603050405020304" pitchFamily="18" charset="0"/>
                <a:cs typeface="Times New Roman" panose="02020603050405020304" pitchFamily="18" charset="0"/>
              </a:rPr>
              <a:t>A </a:t>
            </a:r>
            <a:r>
              <a:rPr lang="en-US" sz="3900" dirty="0">
                <a:latin typeface="Times New Roman" panose="02020603050405020304" pitchFamily="18" charset="0"/>
                <a:cs typeface="Times New Roman" panose="02020603050405020304" pitchFamily="18" charset="0"/>
              </a:rPr>
              <a:t>constructivist perceives learning as a process of knowledge </a:t>
            </a:r>
            <a:r>
              <a:rPr lang="en-US" sz="3900" dirty="0" smtClean="0">
                <a:latin typeface="Times New Roman" panose="02020603050405020304" pitchFamily="18" charset="0"/>
                <a:cs typeface="Times New Roman" panose="02020603050405020304" pitchFamily="18" charset="0"/>
              </a:rPr>
              <a:t>construction with concept </a:t>
            </a:r>
            <a:r>
              <a:rPr lang="en-US" sz="3900" dirty="0">
                <a:latin typeface="Times New Roman" panose="02020603050405020304" pitchFamily="18" charset="0"/>
                <a:cs typeface="Times New Roman" panose="02020603050405020304" pitchFamily="18" charset="0"/>
              </a:rPr>
              <a:t>development and comprehensive understanding as the </a:t>
            </a:r>
            <a:r>
              <a:rPr lang="en-US" sz="3900" dirty="0" smtClean="0">
                <a:latin typeface="Times New Roman" panose="02020603050405020304" pitchFamily="18" charset="0"/>
                <a:cs typeface="Times New Roman" panose="02020603050405020304" pitchFamily="18" charset="0"/>
              </a:rPr>
              <a:t>goal. </a:t>
            </a:r>
          </a:p>
          <a:p>
            <a:endParaRPr lang="en-US" sz="3900" dirty="0" smtClean="0">
              <a:latin typeface="Times New Roman" panose="02020603050405020304" pitchFamily="18" charset="0"/>
              <a:cs typeface="Times New Roman" panose="02020603050405020304" pitchFamily="18" charset="0"/>
            </a:endParaRPr>
          </a:p>
          <a:p>
            <a:pPr lvl="1"/>
            <a:endParaRPr lang="en-US" sz="2400" dirty="0" smtClean="0"/>
          </a:p>
        </p:txBody>
      </p:sp>
      <p:sp>
        <p:nvSpPr>
          <p:cNvPr id="4" name="Date Placeholder 3"/>
          <p:cNvSpPr>
            <a:spLocks noGrp="1"/>
          </p:cNvSpPr>
          <p:nvPr>
            <p:ph type="dt" sz="half" idx="10"/>
          </p:nvPr>
        </p:nvSpPr>
        <p:spPr/>
        <p:txBody>
          <a:bodyPr/>
          <a:lstStyle/>
          <a:p>
            <a:fld id="{CF3CAFC4-E070-4619-93C6-970308CF7748}" type="datetime1">
              <a:rPr lang="en-US" smtClean="0"/>
              <a:t>10/26/2014</a:t>
            </a:fld>
            <a:endParaRPr lang="en-US"/>
          </a:p>
        </p:txBody>
      </p:sp>
    </p:spTree>
    <p:extLst>
      <p:ext uri="{BB962C8B-B14F-4D97-AF65-F5344CB8AC3E}">
        <p14:creationId xmlns:p14="http://schemas.microsoft.com/office/powerpoint/2010/main" val="3208721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Constructivist Classroom?</a:t>
            </a:r>
            <a:endParaRPr lang="en-US" dirty="0"/>
          </a:p>
        </p:txBody>
      </p:sp>
      <p:sp>
        <p:nvSpPr>
          <p:cNvPr id="4" name="Date Placeholder 3"/>
          <p:cNvSpPr>
            <a:spLocks noGrp="1"/>
          </p:cNvSpPr>
          <p:nvPr>
            <p:ph type="dt" sz="half" idx="10"/>
          </p:nvPr>
        </p:nvSpPr>
        <p:spPr/>
        <p:txBody>
          <a:bodyPr/>
          <a:lstStyle/>
          <a:p>
            <a:fld id="{1C74FCDA-4B0E-45AB-A2FB-66E83C5C865D}" type="datetime1">
              <a:rPr lang="en-US" smtClean="0"/>
              <a:t>10/26/2014</a:t>
            </a:fld>
            <a:endParaRPr lang="en-US"/>
          </a:p>
        </p:txBody>
      </p:sp>
      <p:pic>
        <p:nvPicPr>
          <p:cNvPr id="5" name="Picture 2" descr="C:\Users\Owner\Pictures\PBL picture 2.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0" y="1949320"/>
            <a:ext cx="4497572" cy="455780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Owner\Pictures\PBL picture 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7157" y="1600199"/>
            <a:ext cx="4039644"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0832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Constructivist Classroom</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a:latin typeface="Times New Roman" panose="02020603050405020304" pitchFamily="18" charset="0"/>
                <a:cs typeface="Times New Roman" panose="02020603050405020304" pitchFamily="18" charset="0"/>
              </a:rPr>
              <a:t>Active learning and motivating context is the foundation on which constructivist teachers build their teaching strategies and classroom environments</a:t>
            </a:r>
            <a:r>
              <a:rPr lang="en-US" sz="2800" dirty="0" smtClean="0">
                <a:latin typeface="Times New Roman" panose="02020603050405020304" pitchFamily="18" charset="0"/>
                <a:cs typeface="Times New Roman" panose="02020603050405020304" pitchFamily="18" charset="0"/>
              </a:rPr>
              <a:t>.</a:t>
            </a:r>
          </a:p>
          <a:p>
            <a:endParaRPr lang="en-US" sz="2800" dirty="0" smtClean="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Use strategies that focus on teaching and learning in the </a:t>
            </a:r>
            <a:r>
              <a:rPr lang="en-US" sz="2800" dirty="0" smtClean="0">
                <a:latin typeface="Times New Roman" panose="02020603050405020304" pitchFamily="18" charset="0"/>
                <a:cs typeface="Times New Roman" panose="02020603050405020304" pitchFamily="18" charset="0"/>
              </a:rPr>
              <a:t>context--a </a:t>
            </a:r>
            <a:r>
              <a:rPr lang="en-US" sz="2800" dirty="0">
                <a:latin typeface="Times New Roman" panose="02020603050405020304" pitchFamily="18" charset="0"/>
                <a:cs typeface="Times New Roman" panose="02020603050405020304" pitchFamily="18" charset="0"/>
              </a:rPr>
              <a:t>fundamental principle of constructivism.</a:t>
            </a:r>
          </a:p>
          <a:p>
            <a:endParaRPr lang="en-US" sz="2800" dirty="0" smtClean="0">
              <a:latin typeface="Times New Roman" panose="02020603050405020304" pitchFamily="18" charset="0"/>
              <a:cs typeface="Times New Roman" panose="02020603050405020304" pitchFamily="18" charset="0"/>
            </a:endParaRPr>
          </a:p>
          <a:p>
            <a:r>
              <a:rPr lang="en-US" sz="2800" b="1" dirty="0" smtClean="0">
                <a:latin typeface="Times New Roman" panose="02020603050405020304" pitchFamily="18" charset="0"/>
                <a:cs typeface="Times New Roman" panose="02020603050405020304" pitchFamily="18" charset="0"/>
              </a:rPr>
              <a:t>In </a:t>
            </a:r>
            <a:r>
              <a:rPr lang="en-US" sz="2800" b="1" dirty="0">
                <a:latin typeface="Times New Roman" panose="02020603050405020304" pitchFamily="18" charset="0"/>
                <a:cs typeface="Times New Roman" panose="02020603050405020304" pitchFamily="18" charset="0"/>
              </a:rPr>
              <a:t>a constructivist classroom, knowledge moves in three directions: from teacher to student, from student to student, and even from student to teacher </a:t>
            </a:r>
            <a:r>
              <a:rPr lang="en-US" sz="2800" dirty="0">
                <a:latin typeface="Times New Roman" panose="02020603050405020304" pitchFamily="18" charset="0"/>
                <a:cs typeface="Times New Roman" panose="02020603050405020304" pitchFamily="18" charset="0"/>
              </a:rPr>
              <a:t>(Brooks &amp; Brooks, 1993</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sz="2800" dirty="0"/>
          </a:p>
        </p:txBody>
      </p:sp>
      <p:sp>
        <p:nvSpPr>
          <p:cNvPr id="4" name="Date Placeholder 3"/>
          <p:cNvSpPr>
            <a:spLocks noGrp="1"/>
          </p:cNvSpPr>
          <p:nvPr>
            <p:ph type="dt" sz="half" idx="10"/>
          </p:nvPr>
        </p:nvSpPr>
        <p:spPr/>
        <p:txBody>
          <a:bodyPr/>
          <a:lstStyle/>
          <a:p>
            <a:fld id="{65160D36-E33F-4647-BFFF-AE3EDF040180}" type="datetime1">
              <a:rPr lang="en-US" smtClean="0"/>
              <a:t>10/26/2014</a:t>
            </a:fld>
            <a:endParaRPr lang="en-US"/>
          </a:p>
        </p:txBody>
      </p:sp>
    </p:spTree>
    <p:extLst>
      <p:ext uri="{BB962C8B-B14F-4D97-AF65-F5344CB8AC3E}">
        <p14:creationId xmlns:p14="http://schemas.microsoft.com/office/powerpoint/2010/main" val="2874163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3" algn="ctr" rtl="0">
              <a:lnSpc>
                <a:spcPts val="5800"/>
              </a:lnSpc>
              <a:spcBef>
                <a:spcPct val="0"/>
              </a:spcBef>
            </a:pPr>
            <a:r>
              <a:rPr lang="en-US" sz="4800" b="1" dirty="0" smtClean="0"/>
              <a:t>Suggestions for Teaching 1</a:t>
            </a:r>
            <a:br>
              <a:rPr lang="en-US" sz="4800" b="1" dirty="0" smtClean="0"/>
            </a:br>
            <a:endParaRPr lang="en-US" sz="4800" dirty="0"/>
          </a:p>
        </p:txBody>
      </p:sp>
      <p:sp>
        <p:nvSpPr>
          <p:cNvPr id="3" name="Content Placeholder 2"/>
          <p:cNvSpPr>
            <a:spLocks noGrp="1"/>
          </p:cNvSpPr>
          <p:nvPr>
            <p:ph idx="1"/>
          </p:nvPr>
        </p:nvSpPr>
        <p:spPr>
          <a:xfrm>
            <a:off x="382772" y="962246"/>
            <a:ext cx="8229600" cy="4525963"/>
          </a:xfrm>
        </p:spPr>
        <p:txBody>
          <a:bodyPr>
            <a:normAutofit/>
          </a:bodyPr>
          <a:lstStyle/>
          <a:p>
            <a:pPr lvl="4"/>
            <a:r>
              <a:rPr lang="en-US" sz="2400" dirty="0" smtClean="0">
                <a:latin typeface="Times New Roman" panose="02020603050405020304" pitchFamily="18" charset="0"/>
                <a:cs typeface="Times New Roman" panose="02020603050405020304" pitchFamily="18" charset="0"/>
              </a:rPr>
              <a:t>Encourage </a:t>
            </a:r>
            <a:r>
              <a:rPr lang="en-US" sz="2400" dirty="0">
                <a:latin typeface="Times New Roman" panose="02020603050405020304" pitchFamily="18" charset="0"/>
                <a:cs typeface="Times New Roman" panose="02020603050405020304" pitchFamily="18" charset="0"/>
              </a:rPr>
              <a:t>student autonomy</a:t>
            </a:r>
          </a:p>
          <a:p>
            <a:pPr lvl="4"/>
            <a:r>
              <a:rPr lang="en-US" sz="2400" dirty="0">
                <a:latin typeface="Times New Roman" panose="02020603050405020304" pitchFamily="18" charset="0"/>
                <a:cs typeface="Times New Roman" panose="02020603050405020304" pitchFamily="18" charset="0"/>
              </a:rPr>
              <a:t>Encourage collaboration</a:t>
            </a:r>
          </a:p>
          <a:p>
            <a:pPr lvl="4"/>
            <a:r>
              <a:rPr lang="en-US" sz="2400" dirty="0">
                <a:latin typeface="Times New Roman" panose="02020603050405020304" pitchFamily="18" charset="0"/>
                <a:cs typeface="Times New Roman" panose="02020603050405020304" pitchFamily="18" charset="0"/>
              </a:rPr>
              <a:t>Use cognitive vocabulary- "classify," "analyze," "predict," and "create</a:t>
            </a:r>
            <a:endParaRPr lang="en-US" sz="2400" b="1" dirty="0" smtClean="0">
              <a:latin typeface="Times New Roman" panose="02020603050405020304" pitchFamily="18" charset="0"/>
              <a:cs typeface="Times New Roman" panose="02020603050405020304" pitchFamily="18" charset="0"/>
            </a:endParaRPr>
          </a:p>
          <a:p>
            <a:pPr lvl="4"/>
            <a:r>
              <a:rPr lang="en-US" sz="2400" dirty="0">
                <a:latin typeface="Times New Roman" panose="02020603050405020304" pitchFamily="18" charset="0"/>
                <a:cs typeface="Times New Roman" panose="02020603050405020304" pitchFamily="18" charset="0"/>
              </a:rPr>
              <a:t>Encourage communication</a:t>
            </a:r>
          </a:p>
          <a:p>
            <a:pPr lvl="4"/>
            <a:r>
              <a:rPr lang="en-US" sz="2400" dirty="0">
                <a:latin typeface="Times New Roman" panose="02020603050405020304" pitchFamily="18" charset="0"/>
                <a:cs typeface="Times New Roman" panose="02020603050405020304" pitchFamily="18" charset="0"/>
              </a:rPr>
              <a:t>Encourage critical thinking and inquiry</a:t>
            </a:r>
          </a:p>
          <a:p>
            <a:pPr lvl="4"/>
            <a:r>
              <a:rPr lang="en-US" sz="2400" dirty="0" smtClean="0">
                <a:latin typeface="Times New Roman" panose="02020603050405020304" pitchFamily="18" charset="0"/>
                <a:cs typeface="Times New Roman" panose="02020603050405020304" pitchFamily="18" charset="0"/>
              </a:rPr>
              <a:t>Allow </a:t>
            </a:r>
            <a:r>
              <a:rPr lang="en-US" sz="2400" dirty="0">
                <a:latin typeface="Times New Roman" panose="02020603050405020304" pitchFamily="18" charset="0"/>
                <a:cs typeface="Times New Roman" panose="02020603050405020304" pitchFamily="18" charset="0"/>
              </a:rPr>
              <a:t>adequate wait time when posing a question</a:t>
            </a:r>
          </a:p>
          <a:p>
            <a:pPr lvl="4"/>
            <a:r>
              <a:rPr lang="en-US" sz="2400" dirty="0">
                <a:latin typeface="Times New Roman" panose="02020603050405020304" pitchFamily="18" charset="0"/>
                <a:cs typeface="Times New Roman" panose="02020603050405020304" pitchFamily="18" charset="0"/>
              </a:rPr>
              <a:t>Provide enough time with activities so student can construct their own </a:t>
            </a:r>
            <a:r>
              <a:rPr lang="en-US" sz="2400" dirty="0" smtClean="0">
                <a:latin typeface="Times New Roman" panose="02020603050405020304" pitchFamily="18" charset="0"/>
                <a:cs typeface="Times New Roman" panose="02020603050405020304" pitchFamily="18" charset="0"/>
              </a:rPr>
              <a:t>meaning</a:t>
            </a:r>
          </a:p>
          <a:p>
            <a:endParaRPr lang="en-US"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0CF2A06A-902E-4988-954E-E784FE2929B7}" type="datetime1">
              <a:rPr lang="en-US" smtClean="0"/>
              <a:t>10/26/2014</a:t>
            </a:fld>
            <a:endParaRPr lang="en-US"/>
          </a:p>
        </p:txBody>
      </p:sp>
    </p:spTree>
    <p:extLst>
      <p:ext uri="{BB962C8B-B14F-4D97-AF65-F5344CB8AC3E}">
        <p14:creationId xmlns:p14="http://schemas.microsoft.com/office/powerpoint/2010/main" val="2577745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1628"/>
            <a:ext cx="8229600" cy="1600200"/>
          </a:xfrm>
        </p:spPr>
        <p:txBody>
          <a:bodyPr/>
          <a:lstStyle/>
          <a:p>
            <a:r>
              <a:rPr lang="en-US" sz="4800" dirty="0" smtClean="0">
                <a:solidFill>
                  <a:schemeClr val="tx1"/>
                </a:solidFill>
              </a:rPr>
              <a:t>Suggestions for Teaching 2</a:t>
            </a:r>
            <a:endParaRPr lang="en-US" sz="4800" dirty="0">
              <a:solidFill>
                <a:schemeClr val="tx1"/>
              </a:solidFill>
            </a:endParaRPr>
          </a:p>
        </p:txBody>
      </p:sp>
      <p:sp>
        <p:nvSpPr>
          <p:cNvPr id="3" name="Content Placeholder 2"/>
          <p:cNvSpPr>
            <a:spLocks noGrp="1"/>
          </p:cNvSpPr>
          <p:nvPr>
            <p:ph idx="1"/>
          </p:nvPr>
        </p:nvSpPr>
        <p:spPr>
          <a:xfrm>
            <a:off x="457200" y="1249326"/>
            <a:ext cx="8229600" cy="4525963"/>
          </a:xfrm>
        </p:spPr>
        <p:txBody>
          <a:bodyPr>
            <a:noAutofit/>
          </a:bodyPr>
          <a:lstStyle/>
          <a:p>
            <a:pPr lvl="4"/>
            <a:r>
              <a:rPr lang="en-US" sz="2400" dirty="0" smtClean="0">
                <a:latin typeface="Times New Roman" panose="02020603050405020304" pitchFamily="18" charset="0"/>
                <a:cs typeface="Times New Roman" panose="02020603050405020304" pitchFamily="18" charset="0"/>
              </a:rPr>
              <a:t>Try </a:t>
            </a:r>
            <a:r>
              <a:rPr lang="en-US" sz="2400" dirty="0">
                <a:latin typeface="Times New Roman" panose="02020603050405020304" pitchFamily="18" charset="0"/>
                <a:cs typeface="Times New Roman" panose="02020603050405020304" pitchFamily="18" charset="0"/>
              </a:rPr>
              <a:t>to use raw data and primary sources, in addition to manipulative, interactive, and physical materials.</a:t>
            </a:r>
          </a:p>
          <a:p>
            <a:pPr lvl="4"/>
            <a:r>
              <a:rPr lang="en-US" sz="2400" dirty="0" smtClean="0">
                <a:latin typeface="Times New Roman" panose="02020603050405020304" pitchFamily="18" charset="0"/>
                <a:cs typeface="Times New Roman" panose="02020603050405020304" pitchFamily="18" charset="0"/>
              </a:rPr>
              <a:t>Emphasis </a:t>
            </a:r>
            <a:r>
              <a:rPr lang="en-US" sz="2400" dirty="0">
                <a:latin typeface="Times New Roman" panose="02020603050405020304" pitchFamily="18" charset="0"/>
                <a:cs typeface="Times New Roman" panose="02020603050405020304" pitchFamily="18" charset="0"/>
              </a:rPr>
              <a:t>on the significance of the teaching </a:t>
            </a:r>
            <a:r>
              <a:rPr lang="en-US" sz="2400" dirty="0" smtClean="0">
                <a:latin typeface="Times New Roman" panose="02020603050405020304" pitchFamily="18" charset="0"/>
                <a:cs typeface="Times New Roman" panose="02020603050405020304" pitchFamily="18" charset="0"/>
              </a:rPr>
              <a:t>context</a:t>
            </a:r>
          </a:p>
          <a:p>
            <a:pPr lvl="4"/>
            <a:r>
              <a:rPr lang="en-US" sz="2400" dirty="0">
                <a:latin typeface="Times New Roman" panose="02020603050405020304" pitchFamily="18" charset="0"/>
                <a:cs typeface="Times New Roman" panose="02020603050405020304" pitchFamily="18" charset="0"/>
              </a:rPr>
              <a:t>Value students prior experience about a concept</a:t>
            </a:r>
          </a:p>
          <a:p>
            <a:pPr lvl="4"/>
            <a:endParaRPr lang="en-US" sz="2400" dirty="0" smtClean="0"/>
          </a:p>
          <a:p>
            <a:pPr marL="1371600" lvl="3" indent="0">
              <a:buNone/>
            </a:pPr>
            <a:r>
              <a:rPr lang="en-US" sz="2400" dirty="0" smtClean="0"/>
              <a:t>(</a:t>
            </a:r>
            <a:r>
              <a:rPr lang="en-US" sz="2000" dirty="0" smtClean="0"/>
              <a:t>Ref: Brooks, J. and Brooks, M. (1993). </a:t>
            </a:r>
            <a:r>
              <a:rPr lang="en-US" sz="2000" i="1" dirty="0" smtClean="0"/>
              <a:t>In Search of Understanding: The Case for Constructivist Classrooms, ASCD)</a:t>
            </a:r>
            <a:endParaRPr lang="en-US" sz="2000" dirty="0" smtClean="0"/>
          </a:p>
          <a:p>
            <a:endParaRPr lang="en-US" dirty="0"/>
          </a:p>
        </p:txBody>
      </p:sp>
      <p:sp>
        <p:nvSpPr>
          <p:cNvPr id="4" name="Date Placeholder 3"/>
          <p:cNvSpPr>
            <a:spLocks noGrp="1"/>
          </p:cNvSpPr>
          <p:nvPr>
            <p:ph type="dt" sz="half" idx="10"/>
          </p:nvPr>
        </p:nvSpPr>
        <p:spPr/>
        <p:txBody>
          <a:bodyPr/>
          <a:lstStyle/>
          <a:p>
            <a:fld id="{E22BAECC-BB33-473C-B531-FA8E7673B10F}" type="datetime1">
              <a:rPr lang="en-US" smtClean="0"/>
              <a:t>10/26/2014</a:t>
            </a:fld>
            <a:endParaRPr lang="en-US"/>
          </a:p>
        </p:txBody>
      </p:sp>
    </p:spTree>
    <p:extLst>
      <p:ext uri="{BB962C8B-B14F-4D97-AF65-F5344CB8AC3E}">
        <p14:creationId xmlns:p14="http://schemas.microsoft.com/office/powerpoint/2010/main" val="19932402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3169</TotalTime>
  <Words>2781</Words>
  <Application>Microsoft Office PowerPoint</Application>
  <PresentationFormat>On-screen Show (4:3)</PresentationFormat>
  <Paragraphs>292</Paragraphs>
  <Slides>26</Slides>
  <Notes>19</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Executive</vt:lpstr>
      <vt:lpstr>PROBLEM-BASED LEARNING IN THE GEOMETRY CLASSROOM  </vt:lpstr>
      <vt:lpstr>What is PBL?</vt:lpstr>
      <vt:lpstr>Why PBL?</vt:lpstr>
      <vt:lpstr>Intended Outcomes</vt:lpstr>
      <vt:lpstr>What is Constructivism? </vt:lpstr>
      <vt:lpstr> Constructivist Classroom?</vt:lpstr>
      <vt:lpstr>Constructivist Classroom</vt:lpstr>
      <vt:lpstr>Suggestions for Teaching 1 </vt:lpstr>
      <vt:lpstr>Suggestions for Teaching 2</vt:lpstr>
      <vt:lpstr>PBL Teacher’s Role 1</vt:lpstr>
      <vt:lpstr>PBL Teacher’s Role 2</vt:lpstr>
      <vt:lpstr>PBL - Assessment</vt:lpstr>
      <vt:lpstr>Procedural vs. Conceptual Knowledge</vt:lpstr>
      <vt:lpstr>Designing a Problem</vt:lpstr>
      <vt:lpstr>PowerPoint Presentation</vt:lpstr>
      <vt:lpstr>Designing a PBL Problem</vt:lpstr>
      <vt:lpstr>PowerPoint Presentation</vt:lpstr>
      <vt:lpstr>PowerPoint Presentation</vt:lpstr>
      <vt:lpstr>Assessment 1</vt:lpstr>
      <vt:lpstr>Assessment 2</vt:lpstr>
      <vt:lpstr>When Do We Assess? </vt:lpstr>
      <vt:lpstr>Problems and Resources 1</vt:lpstr>
      <vt:lpstr>Problems and Resources 2</vt:lpstr>
      <vt:lpstr>Problems and Resources 3</vt:lpstr>
      <vt:lpstr>Problems and Resources 4</vt:lpstr>
      <vt:lpstr>Suggested Reading</vt:lpstr>
    </vt:vector>
  </TitlesOfParts>
  <Company>The University of Alabama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FACILITATORS’ PERCEPTIONS  OF FACILITATION IN THE  PROBLEM-BASED LEARNING CLASSROOM</dc:title>
  <dc:creator>University Libraries</dc:creator>
  <cp:lastModifiedBy>Owner</cp:lastModifiedBy>
  <cp:revision>182</cp:revision>
  <cp:lastPrinted>2013-03-22T03:49:36Z</cp:lastPrinted>
  <dcterms:created xsi:type="dcterms:W3CDTF">2013-03-20T19:56:34Z</dcterms:created>
  <dcterms:modified xsi:type="dcterms:W3CDTF">2014-10-26T21:31:19Z</dcterms:modified>
</cp:coreProperties>
</file>